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6" d="100"/>
          <a:sy n="66" d="100"/>
        </p:scale>
        <p:origin x="600" y="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1891546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7FB5CF-8A82-466D-A38D-5EECC1A975BD}"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5108822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8982094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245934272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55502705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E7FB5CF-8A82-466D-A38D-5EECC1A975BD}" type="datetimeFigureOut">
              <a:rPr lang="en-US" smtClean="0"/>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688036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E7FB5CF-8A82-466D-A38D-5EECC1A975BD}" type="datetimeFigureOut">
              <a:rPr lang="en-US" smtClean="0"/>
              <a:t>11/26/2019</a:t>
            </a:fld>
            <a:endParaRPr lang="en-US"/>
          </a:p>
        </p:txBody>
      </p:sp>
      <p:sp>
        <p:nvSpPr>
          <p:cNvPr id="8" name="Footer Placeholder 7"/>
          <p:cNvSpPr>
            <a:spLocks noGrp="1"/>
          </p:cNvSpPr>
          <p:nvPr>
            <p:ph type="ftr" sz="quarter" idx="11"/>
          </p:nvPr>
        </p:nvSpPr>
        <p:spPr>
          <a:xfrm>
            <a:off x="561111" y="6391838"/>
            <a:ext cx="3644282" cy="304801"/>
          </a:xfrm>
        </p:spPr>
        <p:txBody>
          <a:bodyPr/>
          <a:lstStyle/>
          <a:p>
            <a:endParaRPr lang="en-US"/>
          </a:p>
        </p:txBody>
      </p:sp>
      <p:sp>
        <p:nvSpPr>
          <p:cNvPr id="9" name="Slide Number Placeholder 8"/>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275809701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129217488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721854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27304581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E7FB5CF-8A82-466D-A38D-5EECC1A975BD}" type="datetimeFigureOut">
              <a:rPr lang="en-US" smtClean="0"/>
              <a:t>11/26/2019</a:t>
            </a:fld>
            <a:endParaRPr lang="en-US"/>
          </a:p>
        </p:txBody>
      </p:sp>
      <p:sp>
        <p:nvSpPr>
          <p:cNvPr id="5" name="Footer Placeholder 4"/>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4133094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E7FB5CF-8A82-466D-A38D-5EECC1A975BD}"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2128048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E7FB5CF-8A82-466D-A38D-5EECC1A975BD}" type="datetimeFigureOut">
              <a:rPr lang="en-US" smtClean="0"/>
              <a:t>11/26/2019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15689042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E7FB5CF-8A82-466D-A38D-5EECC1A975BD}" type="datetimeFigureOut">
              <a:rPr lang="en-US" smtClean="0"/>
              <a:t>11/26/2019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949033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FB5CF-8A82-466D-A38D-5EECC1A975BD}" type="datetimeFigureOut">
              <a:rPr lang="en-US" smtClean="0"/>
              <a:t>11/26/2019</a:t>
            </a:fld>
            <a:endParaRPr lang="en-US"/>
          </a:p>
        </p:txBody>
      </p:sp>
      <p:sp>
        <p:nvSpPr>
          <p:cNvPr id="3" name="Footer Placeholder 2"/>
          <p:cNvSpPr>
            <a:spLocks noGrp="1"/>
          </p:cNvSpPr>
          <p:nvPr>
            <p:ph type="ftr" sz="quarter" idx="11"/>
          </p:nvPr>
        </p:nvSpPr>
        <p:spPr/>
        <p:txBody>
          <a:bodyPr/>
          <a:lstStyle/>
          <a:p>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756497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7FB5CF-8A82-466D-A38D-5EECC1A975BD}"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6400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E7FB5CF-8A82-466D-A38D-5EECC1A975BD}" type="datetimeFigureOut">
              <a:rPr lang="en-US" smtClean="0"/>
              <a:t>11/26/2019</a:t>
            </a:fld>
            <a:endParaRPr lang="en-US"/>
          </a:p>
        </p:txBody>
      </p:sp>
      <p:sp>
        <p:nvSpPr>
          <p:cNvPr id="6" name="Footer Placeholder 5"/>
          <p:cNvSpPr>
            <a:spLocks noGrp="1"/>
          </p:cNvSpPr>
          <p:nvPr>
            <p:ph type="ftr" sz="quarter" idx="11"/>
          </p:nvPr>
        </p:nvSpPr>
        <p:spPr/>
        <p:txBody>
          <a:bodyPr/>
          <a:lstStyle/>
          <a:p>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08BAC2E2-8A61-4A8D-ACDA-1F391BE50783}" type="slidenum">
              <a:rPr lang="en-US" smtClean="0"/>
              <a:t>‹#›</a:t>
            </a:fld>
            <a:endParaRPr lang="en-US"/>
          </a:p>
        </p:txBody>
      </p:sp>
    </p:spTree>
    <p:extLst>
      <p:ext uri="{BB962C8B-B14F-4D97-AF65-F5344CB8AC3E}">
        <p14:creationId xmlns:p14="http://schemas.microsoft.com/office/powerpoint/2010/main" val="32881749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4E7FB5CF-8A82-466D-A38D-5EECC1A975BD}" type="datetimeFigureOut">
              <a:rPr lang="en-US" smtClean="0"/>
              <a:t>11/26/2019</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08BAC2E2-8A61-4A8D-ACDA-1F391BE50783}" type="slidenum">
              <a:rPr lang="en-US" smtClean="0"/>
              <a:t>‹#›</a:t>
            </a:fld>
            <a:endParaRPr lang="en-US"/>
          </a:p>
        </p:txBody>
      </p:sp>
    </p:spTree>
    <p:extLst>
      <p:ext uri="{BB962C8B-B14F-4D97-AF65-F5344CB8AC3E}">
        <p14:creationId xmlns:p14="http://schemas.microsoft.com/office/powerpoint/2010/main" val="172056990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992828"/>
            <a:ext cx="9750468" cy="2677648"/>
          </a:xfrm>
        </p:spPr>
        <p:txBody>
          <a:bodyPr/>
          <a:lstStyle/>
          <a:p>
            <a:r>
              <a:rPr lang="en-US" dirty="0" smtClean="0"/>
              <a:t>Joseph: A Model for Living</a:t>
            </a:r>
            <a:endParaRPr lang="en-US" dirty="0"/>
          </a:p>
        </p:txBody>
      </p:sp>
      <p:sp>
        <p:nvSpPr>
          <p:cNvPr id="3" name="Subtitle 2"/>
          <p:cNvSpPr>
            <a:spLocks noGrp="1"/>
          </p:cNvSpPr>
          <p:nvPr>
            <p:ph type="subTitle" idx="1"/>
          </p:nvPr>
        </p:nvSpPr>
        <p:spPr>
          <a:xfrm>
            <a:off x="1154955" y="4004109"/>
            <a:ext cx="8825658" cy="1634691"/>
          </a:xfrm>
        </p:spPr>
        <p:txBody>
          <a:bodyPr>
            <a:normAutofit/>
          </a:bodyPr>
          <a:lstStyle/>
          <a:p>
            <a:r>
              <a:rPr lang="en-US" sz="4800" dirty="0" smtClean="0"/>
              <a:t>Matthew 1:18-25</a:t>
            </a:r>
            <a:endParaRPr lang="en-US" sz="4800" dirty="0"/>
          </a:p>
        </p:txBody>
      </p:sp>
    </p:spTree>
    <p:extLst>
      <p:ext uri="{BB962C8B-B14F-4D97-AF65-F5344CB8AC3E}">
        <p14:creationId xmlns:p14="http://schemas.microsoft.com/office/powerpoint/2010/main" val="55910023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02644"/>
            <a:ext cx="8761413" cy="977988"/>
          </a:xfrm>
        </p:spPr>
        <p:txBody>
          <a:bodyPr/>
          <a:lstStyle/>
          <a:p>
            <a:r>
              <a:rPr lang="en-US" sz="5400" dirty="0" smtClean="0"/>
              <a:t>Matthew 1:18-19</a:t>
            </a:r>
            <a:endParaRPr lang="en-US" sz="5400" dirty="0"/>
          </a:p>
        </p:txBody>
      </p:sp>
      <p:sp>
        <p:nvSpPr>
          <p:cNvPr id="3" name="Content Placeholder 2"/>
          <p:cNvSpPr>
            <a:spLocks noGrp="1"/>
          </p:cNvSpPr>
          <p:nvPr>
            <p:ph idx="1"/>
          </p:nvPr>
        </p:nvSpPr>
        <p:spPr>
          <a:xfrm>
            <a:off x="1154954" y="2603499"/>
            <a:ext cx="8825659" cy="3835801"/>
          </a:xfrm>
        </p:spPr>
        <p:txBody>
          <a:bodyPr>
            <a:noAutofit/>
          </a:bodyPr>
          <a:lstStyle/>
          <a:p>
            <a:pPr marL="0" indent="0">
              <a:buNone/>
            </a:pPr>
            <a:r>
              <a:rPr lang="en-US" sz="3200" b="1" baseline="30000" dirty="0">
                <a:latin typeface="Calibri" panose="020F0502020204030204" pitchFamily="34" charset="0"/>
                <a:cs typeface="Calibri" panose="020F0502020204030204" pitchFamily="34" charset="0"/>
              </a:rPr>
              <a:t>18 </a:t>
            </a:r>
            <a:r>
              <a:rPr lang="en-US" sz="3200" dirty="0">
                <a:latin typeface="Calibri" panose="020F0502020204030204" pitchFamily="34" charset="0"/>
                <a:cs typeface="Calibri" panose="020F0502020204030204" pitchFamily="34" charset="0"/>
              </a:rPr>
              <a:t>This is how the birth of Jesus the Messiah came </a:t>
            </a:r>
            <a:r>
              <a:rPr lang="en-US" sz="3200" dirty="0" smtClean="0">
                <a:latin typeface="Calibri" panose="020F0502020204030204" pitchFamily="34" charset="0"/>
                <a:cs typeface="Calibri" panose="020F0502020204030204" pitchFamily="34" charset="0"/>
              </a:rPr>
              <a:t>about: </a:t>
            </a:r>
            <a:r>
              <a:rPr lang="en-US" sz="3200" dirty="0">
                <a:latin typeface="Calibri" panose="020F0502020204030204" pitchFamily="34" charset="0"/>
                <a:cs typeface="Calibri" panose="020F0502020204030204" pitchFamily="34" charset="0"/>
              </a:rPr>
              <a:t>His mother Mary was pledged to be married to Joseph, but before they came together, she was found to be pregnant through the Holy Spirit. </a:t>
            </a:r>
            <a:endParaRPr lang="en-US" sz="3200" dirty="0" smtClean="0">
              <a:latin typeface="Calibri" panose="020F0502020204030204" pitchFamily="34" charset="0"/>
              <a:cs typeface="Calibri" panose="020F0502020204030204" pitchFamily="34" charset="0"/>
            </a:endParaRPr>
          </a:p>
          <a:p>
            <a:pPr marL="0" indent="0">
              <a:buNone/>
            </a:pPr>
            <a:r>
              <a:rPr lang="en-US" sz="3200" b="1" baseline="30000" dirty="0" smtClean="0">
                <a:latin typeface="Calibri" panose="020F0502020204030204" pitchFamily="34" charset="0"/>
                <a:cs typeface="Calibri" panose="020F0502020204030204" pitchFamily="34" charset="0"/>
              </a:rPr>
              <a:t>19</a:t>
            </a:r>
            <a:r>
              <a:rPr lang="en-US" sz="3200" b="1" baseline="30000"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Because Joseph her husband was faithful to the law, and </a:t>
            </a:r>
            <a:r>
              <a:rPr lang="en-US" sz="3200" dirty="0" smtClean="0">
                <a:latin typeface="Calibri" panose="020F0502020204030204" pitchFamily="34" charset="0"/>
                <a:cs typeface="Calibri" panose="020F0502020204030204" pitchFamily="34" charset="0"/>
              </a:rPr>
              <a:t>yet</a:t>
            </a:r>
            <a:r>
              <a:rPr lang="en-US" sz="3200" dirty="0">
                <a:latin typeface="Calibri" panose="020F0502020204030204" pitchFamily="34" charset="0"/>
                <a:cs typeface="Calibri" panose="020F0502020204030204" pitchFamily="34" charset="0"/>
              </a:rPr>
              <a:t> did not want to expose her to public disgrace, he had in mind to divorce her quietly.</a:t>
            </a:r>
          </a:p>
        </p:txBody>
      </p:sp>
    </p:spTree>
    <p:extLst>
      <p:ext uri="{BB962C8B-B14F-4D97-AF65-F5344CB8AC3E}">
        <p14:creationId xmlns:p14="http://schemas.microsoft.com/office/powerpoint/2010/main" val="34911763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731520"/>
            <a:ext cx="8761413" cy="949112"/>
          </a:xfrm>
        </p:spPr>
        <p:txBody>
          <a:bodyPr/>
          <a:lstStyle/>
          <a:p>
            <a:r>
              <a:rPr lang="en-US" sz="5400" dirty="0" smtClean="0"/>
              <a:t>Matthew 1:20-21</a:t>
            </a:r>
            <a:endParaRPr lang="en-US" sz="5400" dirty="0"/>
          </a:p>
        </p:txBody>
      </p:sp>
      <p:sp>
        <p:nvSpPr>
          <p:cNvPr id="3" name="Content Placeholder 2"/>
          <p:cNvSpPr>
            <a:spLocks noGrp="1"/>
          </p:cNvSpPr>
          <p:nvPr>
            <p:ph idx="1"/>
          </p:nvPr>
        </p:nvSpPr>
        <p:spPr>
          <a:xfrm>
            <a:off x="1154954" y="2396691"/>
            <a:ext cx="8825659" cy="4158113"/>
          </a:xfrm>
        </p:spPr>
        <p:txBody>
          <a:bodyPr>
            <a:noAutofit/>
          </a:bodyPr>
          <a:lstStyle/>
          <a:p>
            <a:pPr marL="0" indent="0">
              <a:buNone/>
            </a:pPr>
            <a:r>
              <a:rPr lang="en-US" sz="3200" b="1" baseline="30000" dirty="0">
                <a:latin typeface="Calibri" panose="020F0502020204030204" pitchFamily="34" charset="0"/>
                <a:cs typeface="Calibri" panose="020F0502020204030204" pitchFamily="34" charset="0"/>
              </a:rPr>
              <a:t>20 </a:t>
            </a:r>
            <a:r>
              <a:rPr lang="en-US" sz="3200" dirty="0">
                <a:latin typeface="Calibri" panose="020F0502020204030204" pitchFamily="34" charset="0"/>
                <a:cs typeface="Calibri" panose="020F0502020204030204" pitchFamily="34" charset="0"/>
              </a:rPr>
              <a:t>But after he had considered this, an angel of the Lord appeared to him in a dream and said, “Joseph son of David, do not be afraid to take Mary home as your wife, because what is conceived in her is from the Holy Spirit. </a:t>
            </a:r>
            <a:endParaRPr lang="en-US" sz="3200" dirty="0" smtClean="0">
              <a:latin typeface="Calibri" panose="020F0502020204030204" pitchFamily="34" charset="0"/>
              <a:cs typeface="Calibri" panose="020F0502020204030204" pitchFamily="34" charset="0"/>
            </a:endParaRPr>
          </a:p>
          <a:p>
            <a:pPr marL="0" indent="0">
              <a:buNone/>
            </a:pPr>
            <a:r>
              <a:rPr lang="en-US" sz="3200" b="1" baseline="30000" dirty="0" smtClean="0">
                <a:latin typeface="Calibri" panose="020F0502020204030204" pitchFamily="34" charset="0"/>
                <a:cs typeface="Calibri" panose="020F0502020204030204" pitchFamily="34" charset="0"/>
              </a:rPr>
              <a:t>21</a:t>
            </a:r>
            <a:r>
              <a:rPr lang="en-US" sz="3200" b="1" baseline="30000"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She will give birth to a son, and you are to give him the name Jesus</a:t>
            </a:r>
            <a:r>
              <a:rPr lang="en-US" sz="3200" dirty="0" smtClean="0">
                <a:latin typeface="Calibri" panose="020F0502020204030204" pitchFamily="34" charset="0"/>
                <a:cs typeface="Calibri" panose="020F0502020204030204" pitchFamily="34" charset="0"/>
              </a:rPr>
              <a:t>,</a:t>
            </a:r>
            <a:r>
              <a:rPr lang="en-US" sz="3200" dirty="0">
                <a:latin typeface="Calibri" panose="020F0502020204030204" pitchFamily="34" charset="0"/>
                <a:cs typeface="Calibri" panose="020F0502020204030204" pitchFamily="34" charset="0"/>
              </a:rPr>
              <a:t> because he will save his people from their sins.”</a:t>
            </a:r>
          </a:p>
        </p:txBody>
      </p:sp>
    </p:spTree>
    <p:extLst>
      <p:ext uri="{BB962C8B-B14F-4D97-AF65-F5344CB8AC3E}">
        <p14:creationId xmlns:p14="http://schemas.microsoft.com/office/powerpoint/2010/main" val="16398323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54518"/>
            <a:ext cx="8761413" cy="1026114"/>
          </a:xfrm>
        </p:spPr>
        <p:txBody>
          <a:bodyPr/>
          <a:lstStyle/>
          <a:p>
            <a:r>
              <a:rPr lang="en-US" sz="5400" dirty="0" smtClean="0"/>
              <a:t>Matthew 1:22-23</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latin typeface="Calibri" panose="020F0502020204030204" pitchFamily="34" charset="0"/>
                <a:cs typeface="Calibri" panose="020F0502020204030204" pitchFamily="34" charset="0"/>
              </a:rPr>
              <a:t>22 </a:t>
            </a:r>
            <a:r>
              <a:rPr lang="en-US" sz="3200" dirty="0">
                <a:latin typeface="Calibri" panose="020F0502020204030204" pitchFamily="34" charset="0"/>
                <a:cs typeface="Calibri" panose="020F0502020204030204" pitchFamily="34" charset="0"/>
              </a:rPr>
              <a:t>All this took place to fulfill what the Lord had said through the prophet: </a:t>
            </a:r>
            <a:endParaRPr lang="en-US" sz="3200" dirty="0" smtClean="0">
              <a:latin typeface="Calibri" panose="020F0502020204030204" pitchFamily="34" charset="0"/>
              <a:cs typeface="Calibri" panose="020F0502020204030204" pitchFamily="34" charset="0"/>
            </a:endParaRPr>
          </a:p>
          <a:p>
            <a:pPr marL="0" indent="0">
              <a:buNone/>
            </a:pPr>
            <a:r>
              <a:rPr lang="en-US" sz="3200" b="1" baseline="30000" dirty="0" smtClean="0">
                <a:latin typeface="Calibri" panose="020F0502020204030204" pitchFamily="34" charset="0"/>
                <a:cs typeface="Calibri" panose="020F0502020204030204" pitchFamily="34" charset="0"/>
              </a:rPr>
              <a:t>23</a:t>
            </a:r>
            <a:r>
              <a:rPr lang="en-US" sz="3200" b="1" baseline="30000"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“The virgin will conceive and give birth to a son, and they will call him Immanuel</a:t>
            </a:r>
            <a:r>
              <a:rPr lang="en-US" sz="3200" dirty="0" smtClean="0">
                <a:latin typeface="Calibri" panose="020F0502020204030204" pitchFamily="34" charset="0"/>
                <a:cs typeface="Calibri" panose="020F0502020204030204" pitchFamily="34" charset="0"/>
              </a:rPr>
              <a:t>”</a:t>
            </a:r>
            <a:r>
              <a:rPr lang="en-US" sz="3200" dirty="0">
                <a:latin typeface="Calibri" panose="020F0502020204030204" pitchFamily="34" charset="0"/>
                <a:cs typeface="Calibri" panose="020F0502020204030204" pitchFamily="34" charset="0"/>
              </a:rPr>
              <a:t> (which means “God with us”).</a:t>
            </a:r>
          </a:p>
        </p:txBody>
      </p:sp>
    </p:spTree>
    <p:extLst>
      <p:ext uri="{BB962C8B-B14F-4D97-AF65-F5344CB8AC3E}">
        <p14:creationId xmlns:p14="http://schemas.microsoft.com/office/powerpoint/2010/main" val="26977336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93019"/>
            <a:ext cx="8761413" cy="987613"/>
          </a:xfrm>
        </p:spPr>
        <p:txBody>
          <a:bodyPr/>
          <a:lstStyle/>
          <a:p>
            <a:r>
              <a:rPr lang="en-US" sz="5400" dirty="0" smtClean="0"/>
              <a:t>Matthew 1:24-25</a:t>
            </a:r>
            <a:endParaRPr lang="en-US" sz="5400" dirty="0"/>
          </a:p>
        </p:txBody>
      </p:sp>
      <p:sp>
        <p:nvSpPr>
          <p:cNvPr id="3" name="Content Placeholder 2"/>
          <p:cNvSpPr>
            <a:spLocks noGrp="1"/>
          </p:cNvSpPr>
          <p:nvPr>
            <p:ph idx="1"/>
          </p:nvPr>
        </p:nvSpPr>
        <p:spPr/>
        <p:txBody>
          <a:bodyPr>
            <a:normAutofit/>
          </a:bodyPr>
          <a:lstStyle/>
          <a:p>
            <a:pPr marL="0" indent="0">
              <a:buNone/>
            </a:pPr>
            <a:r>
              <a:rPr lang="en-US" sz="3200" b="1" baseline="30000" dirty="0">
                <a:latin typeface="Calibri" panose="020F0502020204030204" pitchFamily="34" charset="0"/>
                <a:cs typeface="Calibri" panose="020F0502020204030204" pitchFamily="34" charset="0"/>
              </a:rPr>
              <a:t>24 </a:t>
            </a:r>
            <a:r>
              <a:rPr lang="en-US" sz="3200" dirty="0">
                <a:latin typeface="Calibri" panose="020F0502020204030204" pitchFamily="34" charset="0"/>
                <a:cs typeface="Calibri" panose="020F0502020204030204" pitchFamily="34" charset="0"/>
              </a:rPr>
              <a:t>When Joseph woke up, he did what the angel of the Lord had commanded him and took Mary home as his wife. </a:t>
            </a:r>
            <a:endParaRPr lang="en-US" sz="3200" dirty="0" smtClean="0">
              <a:latin typeface="Calibri" panose="020F0502020204030204" pitchFamily="34" charset="0"/>
              <a:cs typeface="Calibri" panose="020F0502020204030204" pitchFamily="34" charset="0"/>
            </a:endParaRPr>
          </a:p>
          <a:p>
            <a:pPr marL="0" indent="0">
              <a:buNone/>
            </a:pPr>
            <a:r>
              <a:rPr lang="en-US" sz="3200" b="1" baseline="30000" dirty="0" smtClean="0">
                <a:latin typeface="Calibri" panose="020F0502020204030204" pitchFamily="34" charset="0"/>
                <a:cs typeface="Calibri" panose="020F0502020204030204" pitchFamily="34" charset="0"/>
              </a:rPr>
              <a:t>25</a:t>
            </a:r>
            <a:r>
              <a:rPr lang="en-US" sz="3200" b="1" baseline="30000" dirty="0">
                <a:latin typeface="Calibri" panose="020F0502020204030204" pitchFamily="34" charset="0"/>
                <a:cs typeface="Calibri" panose="020F0502020204030204" pitchFamily="34" charset="0"/>
              </a:rPr>
              <a:t> </a:t>
            </a:r>
            <a:r>
              <a:rPr lang="en-US" sz="3200" dirty="0">
                <a:latin typeface="Calibri" panose="020F0502020204030204" pitchFamily="34" charset="0"/>
                <a:cs typeface="Calibri" panose="020F0502020204030204" pitchFamily="34" charset="0"/>
              </a:rPr>
              <a:t>But he did not consummate their marriage until she gave birth to a son. And he gave him the name Jesus.</a:t>
            </a:r>
          </a:p>
        </p:txBody>
      </p:sp>
    </p:spTree>
    <p:extLst>
      <p:ext uri="{BB962C8B-B14F-4D97-AF65-F5344CB8AC3E}">
        <p14:creationId xmlns:p14="http://schemas.microsoft.com/office/powerpoint/2010/main" val="1014122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93019"/>
            <a:ext cx="8761413" cy="987613"/>
          </a:xfrm>
        </p:spPr>
        <p:txBody>
          <a:bodyPr/>
          <a:lstStyle/>
          <a:p>
            <a:r>
              <a:rPr lang="en-US" sz="5400" dirty="0" smtClean="0"/>
              <a:t>Joseph Faces a </a:t>
            </a:r>
            <a:r>
              <a:rPr lang="en-US" sz="5400" u="sng" dirty="0" smtClean="0"/>
              <a:t>Dilemma</a:t>
            </a:r>
            <a:endParaRPr lang="en-US" sz="5400" dirty="0"/>
          </a:p>
        </p:txBody>
      </p:sp>
      <p:sp>
        <p:nvSpPr>
          <p:cNvPr id="3" name="Content Placeholder 2"/>
          <p:cNvSpPr>
            <a:spLocks noGrp="1"/>
          </p:cNvSpPr>
          <p:nvPr>
            <p:ph idx="1"/>
          </p:nvPr>
        </p:nvSpPr>
        <p:spPr>
          <a:xfrm>
            <a:off x="1154954" y="2435192"/>
            <a:ext cx="9115202" cy="4119612"/>
          </a:xfrm>
        </p:spPr>
        <p:txBody>
          <a:bodyPr>
            <a:normAutofit/>
          </a:bodyPr>
          <a:lstStyle/>
          <a:p>
            <a:r>
              <a:rPr lang="en-US" sz="3200" dirty="0" smtClean="0">
                <a:latin typeface="Calibri" panose="020F0502020204030204" pitchFamily="34" charset="0"/>
                <a:cs typeface="Calibri" panose="020F0502020204030204" pitchFamily="34" charset="0"/>
              </a:rPr>
              <a:t>Mary “pledged” to be married to Joseph.</a:t>
            </a:r>
          </a:p>
          <a:p>
            <a:r>
              <a:rPr lang="en-US" sz="3200" dirty="0" smtClean="0">
                <a:latin typeface="Calibri" panose="020F0502020204030204" pitchFamily="34" charset="0"/>
                <a:cs typeface="Calibri" panose="020F0502020204030204" pitchFamily="34" charset="0"/>
              </a:rPr>
              <a:t>New Testament “pledge” is more than current “engagement.”</a:t>
            </a:r>
          </a:p>
          <a:p>
            <a:r>
              <a:rPr lang="en-US" sz="3200" dirty="0" smtClean="0">
                <a:latin typeface="Calibri" panose="020F0502020204030204" pitchFamily="34" charset="0"/>
                <a:cs typeface="Calibri" panose="020F0502020204030204" pitchFamily="34" charset="0"/>
              </a:rPr>
              <a:t>Pledge required “divorce” to end it.</a:t>
            </a:r>
          </a:p>
          <a:p>
            <a:r>
              <a:rPr lang="en-US" sz="3200" dirty="0" smtClean="0">
                <a:latin typeface="Calibri" panose="020F0502020204030204" pitchFamily="34" charset="0"/>
                <a:cs typeface="Calibri" panose="020F0502020204030204" pitchFamily="34" charset="0"/>
              </a:rPr>
              <a:t>Joseph finds out Mary is pregnant.</a:t>
            </a:r>
          </a:p>
          <a:p>
            <a:r>
              <a:rPr lang="en-US" sz="3200" dirty="0" smtClean="0">
                <a:latin typeface="Calibri" panose="020F0502020204030204" pitchFamily="34" charset="0"/>
                <a:cs typeface="Calibri" panose="020F0502020204030204" pitchFamily="34" charset="0"/>
              </a:rPr>
              <a:t>“he did not want to expose her to public disgrace.” (19)</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477726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44893"/>
            <a:ext cx="8761413" cy="1035739"/>
          </a:xfrm>
        </p:spPr>
        <p:txBody>
          <a:bodyPr/>
          <a:lstStyle/>
          <a:p>
            <a:r>
              <a:rPr lang="en-US" sz="5400" dirty="0" smtClean="0"/>
              <a:t>Joseph Needs </a:t>
            </a:r>
            <a:r>
              <a:rPr lang="en-US" sz="5400" u="sng" dirty="0" smtClean="0"/>
              <a:t>Direction</a:t>
            </a:r>
            <a:endParaRPr lang="en-US" sz="5400" dirty="0"/>
          </a:p>
        </p:txBody>
      </p:sp>
      <p:sp>
        <p:nvSpPr>
          <p:cNvPr id="3" name="Content Placeholder 2"/>
          <p:cNvSpPr>
            <a:spLocks noGrp="1"/>
          </p:cNvSpPr>
          <p:nvPr>
            <p:ph idx="1"/>
          </p:nvPr>
        </p:nvSpPr>
        <p:spPr>
          <a:xfrm>
            <a:off x="1154954" y="2338939"/>
            <a:ext cx="8825659" cy="4331368"/>
          </a:xfrm>
        </p:spPr>
        <p:txBody>
          <a:bodyPr>
            <a:noAutofit/>
          </a:bodyPr>
          <a:lstStyle/>
          <a:p>
            <a:r>
              <a:rPr lang="en-US" sz="3000" dirty="0" smtClean="0">
                <a:latin typeface="Calibri" panose="020F0502020204030204" pitchFamily="34" charset="0"/>
                <a:cs typeface="Calibri" panose="020F0502020204030204" pitchFamily="34" charset="0"/>
              </a:rPr>
              <a:t>Direction through a Dream</a:t>
            </a:r>
          </a:p>
          <a:p>
            <a:r>
              <a:rPr lang="en-US" sz="3000" dirty="0" smtClean="0">
                <a:latin typeface="Calibri" panose="020F0502020204030204" pitchFamily="34" charset="0"/>
                <a:cs typeface="Calibri" panose="020F0502020204030204" pitchFamily="34" charset="0"/>
              </a:rPr>
              <a:t>“Joseph son of David, do not be afraid to take Mary home as your wife, because what is conceived in her is from the Holy Spirit. She will give birth to a son, and you are to give him the name Jesus, because he will save his people from their sins.” (20-21)</a:t>
            </a:r>
          </a:p>
          <a:p>
            <a:r>
              <a:rPr lang="en-US" sz="3000" dirty="0" smtClean="0">
                <a:latin typeface="Calibri" panose="020F0502020204030204" pitchFamily="34" charset="0"/>
                <a:cs typeface="Calibri" panose="020F0502020204030204" pitchFamily="34" charset="0"/>
              </a:rPr>
              <a:t>God was up to something he could not imagine.</a:t>
            </a:r>
          </a:p>
          <a:p>
            <a:r>
              <a:rPr lang="en-US" sz="3000" dirty="0" smtClean="0">
                <a:latin typeface="Calibri" panose="020F0502020204030204" pitchFamily="34" charset="0"/>
                <a:cs typeface="Calibri" panose="020F0502020204030204" pitchFamily="34" charset="0"/>
              </a:rPr>
              <a:t>The Lord “fulfills” His Promises in unique ways.</a:t>
            </a:r>
            <a:endParaRPr lang="en-US" sz="30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8438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54518"/>
            <a:ext cx="8761413" cy="1026114"/>
          </a:xfrm>
        </p:spPr>
        <p:txBody>
          <a:bodyPr/>
          <a:lstStyle/>
          <a:p>
            <a:r>
              <a:rPr lang="en-US" sz="5400" dirty="0" smtClean="0"/>
              <a:t>Joseph Makes a </a:t>
            </a:r>
            <a:r>
              <a:rPr lang="en-US" sz="5400" u="sng" dirty="0" smtClean="0"/>
              <a:t>Decision</a:t>
            </a:r>
            <a:endParaRPr lang="en-US" sz="5400" dirty="0"/>
          </a:p>
        </p:txBody>
      </p:sp>
      <p:sp>
        <p:nvSpPr>
          <p:cNvPr id="3" name="Content Placeholder 2"/>
          <p:cNvSpPr>
            <a:spLocks noGrp="1"/>
          </p:cNvSpPr>
          <p:nvPr>
            <p:ph idx="1"/>
          </p:nvPr>
        </p:nvSpPr>
        <p:spPr/>
        <p:txBody>
          <a:bodyPr>
            <a:normAutofit/>
          </a:bodyPr>
          <a:lstStyle/>
          <a:p>
            <a:r>
              <a:rPr lang="en-US" sz="3200" dirty="0" smtClean="0">
                <a:latin typeface="Calibri" panose="020F0502020204030204" pitchFamily="34" charset="0"/>
                <a:cs typeface="Calibri" panose="020F0502020204030204" pitchFamily="34" charset="0"/>
              </a:rPr>
              <a:t>Joseph woke up and did what he was told to do. (24)</a:t>
            </a:r>
          </a:p>
          <a:p>
            <a:r>
              <a:rPr lang="en-US" sz="3200" dirty="0" smtClean="0">
                <a:latin typeface="Calibri" panose="020F0502020204030204" pitchFamily="34" charset="0"/>
                <a:cs typeface="Calibri" panose="020F0502020204030204" pitchFamily="34" charset="0"/>
              </a:rPr>
              <a:t>He committed himself to obedience.</a:t>
            </a:r>
          </a:p>
          <a:p>
            <a:r>
              <a:rPr lang="en-US" sz="3200" dirty="0" smtClean="0">
                <a:latin typeface="Calibri" panose="020F0502020204030204" pitchFamily="34" charset="0"/>
                <a:cs typeface="Calibri" panose="020F0502020204030204" pitchFamily="34" charset="0"/>
              </a:rPr>
              <a:t>Obedience would be costly.</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875291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635267"/>
            <a:ext cx="8761413" cy="1045365"/>
          </a:xfrm>
        </p:spPr>
        <p:txBody>
          <a:bodyPr/>
          <a:lstStyle/>
          <a:p>
            <a:r>
              <a:rPr lang="en-US" sz="4800" dirty="0" smtClean="0"/>
              <a:t>Joseph practices </a:t>
            </a:r>
            <a:r>
              <a:rPr lang="en-US" sz="4800" u="sng" dirty="0" smtClean="0"/>
              <a:t>Discipline</a:t>
            </a:r>
            <a:endParaRPr lang="en-US" sz="4800" dirty="0"/>
          </a:p>
        </p:txBody>
      </p:sp>
      <p:sp>
        <p:nvSpPr>
          <p:cNvPr id="3" name="Content Placeholder 2"/>
          <p:cNvSpPr>
            <a:spLocks noGrp="1"/>
          </p:cNvSpPr>
          <p:nvPr>
            <p:ph idx="1"/>
          </p:nvPr>
        </p:nvSpPr>
        <p:spPr/>
        <p:txBody>
          <a:bodyPr>
            <a:noAutofit/>
          </a:bodyPr>
          <a:lstStyle/>
          <a:p>
            <a:r>
              <a:rPr lang="en-US" sz="3200" dirty="0" smtClean="0">
                <a:latin typeface="Calibri" panose="020F0502020204030204" pitchFamily="34" charset="0"/>
                <a:cs typeface="Calibri" panose="020F0502020204030204" pitchFamily="34" charset="0"/>
              </a:rPr>
              <a:t>“But he did not consummate their marriage until she gave birth to a son. And he gave him the name Jesus.” (25)</a:t>
            </a:r>
          </a:p>
          <a:p>
            <a:r>
              <a:rPr lang="en-US" sz="3200" dirty="0" smtClean="0">
                <a:latin typeface="Calibri" panose="020F0502020204030204" pitchFamily="34" charset="0"/>
                <a:cs typeface="Calibri" panose="020F0502020204030204" pitchFamily="34" charset="0"/>
              </a:rPr>
              <a:t>Living God’s Way always requires Discipline.</a:t>
            </a:r>
          </a:p>
          <a:p>
            <a:r>
              <a:rPr lang="en-US" sz="3200" dirty="0" smtClean="0">
                <a:latin typeface="Calibri" panose="020F0502020204030204" pitchFamily="34" charset="0"/>
                <a:cs typeface="Calibri" panose="020F0502020204030204" pitchFamily="34" charset="0"/>
              </a:rPr>
              <a:t>You won’t regret obedience to the Lord’s Will.</a:t>
            </a:r>
            <a:endParaRPr lang="en-US" sz="32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15130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Custom 4">
      <a:dk1>
        <a:sysClr val="windowText" lastClr="000000"/>
      </a:dk1>
      <a:lt1>
        <a:sysClr val="window" lastClr="FFFFFF"/>
      </a:lt1>
      <a:dk2>
        <a:srgbClr val="3B3059"/>
      </a:dk2>
      <a:lt2>
        <a:srgbClr val="EBEBEB"/>
      </a:lt2>
      <a:accent1>
        <a:srgbClr val="FF0000"/>
      </a:accent1>
      <a:accent2>
        <a:srgbClr val="FF0000"/>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25</TotalTime>
  <Words>242</Words>
  <Application>Microsoft Office PowerPoint</Application>
  <PresentationFormat>Widescreen</PresentationFormat>
  <Paragraphs>33</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Calibri</vt:lpstr>
      <vt:lpstr>Century Gothic</vt:lpstr>
      <vt:lpstr>Wingdings 3</vt:lpstr>
      <vt:lpstr>Ion Boardroom</vt:lpstr>
      <vt:lpstr>Joseph: A Model for Living</vt:lpstr>
      <vt:lpstr>Matthew 1:18-19</vt:lpstr>
      <vt:lpstr>Matthew 1:20-21</vt:lpstr>
      <vt:lpstr>Matthew 1:22-23</vt:lpstr>
      <vt:lpstr>Matthew 1:24-25</vt:lpstr>
      <vt:lpstr>Joseph Faces a Dilemma</vt:lpstr>
      <vt:lpstr>Joseph Needs Direction</vt:lpstr>
      <vt:lpstr>Joseph Makes a Decision</vt:lpstr>
      <vt:lpstr>Joseph practices Discipline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Joseph: A Model for Living</dc:title>
  <dc:creator>Gary Reiss</dc:creator>
  <cp:lastModifiedBy>Gary Reiss</cp:lastModifiedBy>
  <cp:revision>3</cp:revision>
  <cp:lastPrinted>2019-11-26T21:18:03Z</cp:lastPrinted>
  <dcterms:created xsi:type="dcterms:W3CDTF">2019-11-26T20:53:16Z</dcterms:created>
  <dcterms:modified xsi:type="dcterms:W3CDTF">2019-11-26T21:18:32Z</dcterms:modified>
</cp:coreProperties>
</file>