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FDD0C6F-C1F1-4B9A-87B2-0E1D64679B53}"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177E9B-9D21-468A-9B5B-45B9FE596A97}" type="slidenum">
              <a:rPr lang="en-US" smtClean="0"/>
              <a:t>‹#›</a:t>
            </a:fld>
            <a:endParaRPr lang="en-US"/>
          </a:p>
        </p:txBody>
      </p:sp>
    </p:spTree>
    <p:extLst>
      <p:ext uri="{BB962C8B-B14F-4D97-AF65-F5344CB8AC3E}">
        <p14:creationId xmlns:p14="http://schemas.microsoft.com/office/powerpoint/2010/main" val="1347685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DD0C6F-C1F1-4B9A-87B2-0E1D64679B53}"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177E9B-9D21-468A-9B5B-45B9FE596A97}" type="slidenum">
              <a:rPr lang="en-US" smtClean="0"/>
              <a:t>‹#›</a:t>
            </a:fld>
            <a:endParaRPr lang="en-US"/>
          </a:p>
        </p:txBody>
      </p:sp>
    </p:spTree>
    <p:extLst>
      <p:ext uri="{BB962C8B-B14F-4D97-AF65-F5344CB8AC3E}">
        <p14:creationId xmlns:p14="http://schemas.microsoft.com/office/powerpoint/2010/main" val="3827379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DD0C6F-C1F1-4B9A-87B2-0E1D64679B53}"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177E9B-9D21-468A-9B5B-45B9FE596A97}" type="slidenum">
              <a:rPr lang="en-US" smtClean="0"/>
              <a:t>‹#›</a:t>
            </a:fld>
            <a:endParaRPr lang="en-US"/>
          </a:p>
        </p:txBody>
      </p:sp>
    </p:spTree>
    <p:extLst>
      <p:ext uri="{BB962C8B-B14F-4D97-AF65-F5344CB8AC3E}">
        <p14:creationId xmlns:p14="http://schemas.microsoft.com/office/powerpoint/2010/main" val="235451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DD0C6F-C1F1-4B9A-87B2-0E1D64679B53}"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177E9B-9D21-468A-9B5B-45B9FE596A97}" type="slidenum">
              <a:rPr lang="en-US" smtClean="0"/>
              <a:t>‹#›</a:t>
            </a:fld>
            <a:endParaRPr lang="en-US"/>
          </a:p>
        </p:txBody>
      </p:sp>
    </p:spTree>
    <p:extLst>
      <p:ext uri="{BB962C8B-B14F-4D97-AF65-F5344CB8AC3E}">
        <p14:creationId xmlns:p14="http://schemas.microsoft.com/office/powerpoint/2010/main" val="1029759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FDD0C6F-C1F1-4B9A-87B2-0E1D64679B53}"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177E9B-9D21-468A-9B5B-45B9FE596A97}" type="slidenum">
              <a:rPr lang="en-US" smtClean="0"/>
              <a:t>‹#›</a:t>
            </a:fld>
            <a:endParaRPr lang="en-US"/>
          </a:p>
        </p:txBody>
      </p:sp>
    </p:spTree>
    <p:extLst>
      <p:ext uri="{BB962C8B-B14F-4D97-AF65-F5344CB8AC3E}">
        <p14:creationId xmlns:p14="http://schemas.microsoft.com/office/powerpoint/2010/main" val="988747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FDD0C6F-C1F1-4B9A-87B2-0E1D64679B53}"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177E9B-9D21-468A-9B5B-45B9FE596A97}" type="slidenum">
              <a:rPr lang="en-US" smtClean="0"/>
              <a:t>‹#›</a:t>
            </a:fld>
            <a:endParaRPr lang="en-US"/>
          </a:p>
        </p:txBody>
      </p:sp>
    </p:spTree>
    <p:extLst>
      <p:ext uri="{BB962C8B-B14F-4D97-AF65-F5344CB8AC3E}">
        <p14:creationId xmlns:p14="http://schemas.microsoft.com/office/powerpoint/2010/main" val="3549479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0C6F-C1F1-4B9A-87B2-0E1D64679B53}" type="datetimeFigureOut">
              <a:rPr lang="en-US" smtClean="0"/>
              <a:t>1/16/2020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177E9B-9D21-468A-9B5B-45B9FE596A97}" type="slidenum">
              <a:rPr lang="en-US" smtClean="0"/>
              <a:t>‹#›</a:t>
            </a:fld>
            <a:endParaRPr lang="en-US"/>
          </a:p>
        </p:txBody>
      </p:sp>
    </p:spTree>
    <p:extLst>
      <p:ext uri="{BB962C8B-B14F-4D97-AF65-F5344CB8AC3E}">
        <p14:creationId xmlns:p14="http://schemas.microsoft.com/office/powerpoint/2010/main" val="3053759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FDD0C6F-C1F1-4B9A-87B2-0E1D64679B53}" type="datetimeFigureOut">
              <a:rPr lang="en-US" smtClean="0"/>
              <a:t>1/16/2020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177E9B-9D21-468A-9B5B-45B9FE596A97}" type="slidenum">
              <a:rPr lang="en-US" smtClean="0"/>
              <a:t>‹#›</a:t>
            </a:fld>
            <a:endParaRPr lang="en-US"/>
          </a:p>
        </p:txBody>
      </p:sp>
    </p:spTree>
    <p:extLst>
      <p:ext uri="{BB962C8B-B14F-4D97-AF65-F5344CB8AC3E}">
        <p14:creationId xmlns:p14="http://schemas.microsoft.com/office/powerpoint/2010/main" val="3619083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DD0C6F-C1F1-4B9A-87B2-0E1D64679B53}" type="datetimeFigureOut">
              <a:rPr lang="en-US" smtClean="0"/>
              <a:t>1/16/2020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177E9B-9D21-468A-9B5B-45B9FE596A97}" type="slidenum">
              <a:rPr lang="en-US" smtClean="0"/>
              <a:t>‹#›</a:t>
            </a:fld>
            <a:endParaRPr lang="en-US"/>
          </a:p>
        </p:txBody>
      </p:sp>
    </p:spTree>
    <p:extLst>
      <p:ext uri="{BB962C8B-B14F-4D97-AF65-F5344CB8AC3E}">
        <p14:creationId xmlns:p14="http://schemas.microsoft.com/office/powerpoint/2010/main" val="3081791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FDD0C6F-C1F1-4B9A-87B2-0E1D64679B53}"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177E9B-9D21-468A-9B5B-45B9FE596A97}" type="slidenum">
              <a:rPr lang="en-US" smtClean="0"/>
              <a:t>‹#›</a:t>
            </a:fld>
            <a:endParaRPr lang="en-US"/>
          </a:p>
        </p:txBody>
      </p:sp>
    </p:spTree>
    <p:extLst>
      <p:ext uri="{BB962C8B-B14F-4D97-AF65-F5344CB8AC3E}">
        <p14:creationId xmlns:p14="http://schemas.microsoft.com/office/powerpoint/2010/main" val="1743913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FDD0C6F-C1F1-4B9A-87B2-0E1D64679B53}"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177E9B-9D21-468A-9B5B-45B9FE596A97}" type="slidenum">
              <a:rPr lang="en-US" smtClean="0"/>
              <a:t>‹#›</a:t>
            </a:fld>
            <a:endParaRPr lang="en-US"/>
          </a:p>
        </p:txBody>
      </p:sp>
    </p:spTree>
    <p:extLst>
      <p:ext uri="{BB962C8B-B14F-4D97-AF65-F5344CB8AC3E}">
        <p14:creationId xmlns:p14="http://schemas.microsoft.com/office/powerpoint/2010/main" val="77269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DD0C6F-C1F1-4B9A-87B2-0E1D64679B53}" type="datetimeFigureOut">
              <a:rPr lang="en-US" smtClean="0"/>
              <a:t>1/16/2020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177E9B-9D21-468A-9B5B-45B9FE596A97}" type="slidenum">
              <a:rPr lang="en-US" smtClean="0"/>
              <a:t>‹#›</a:t>
            </a:fld>
            <a:endParaRPr lang="en-US"/>
          </a:p>
        </p:txBody>
      </p:sp>
    </p:spTree>
    <p:extLst>
      <p:ext uri="{BB962C8B-B14F-4D97-AF65-F5344CB8AC3E}">
        <p14:creationId xmlns:p14="http://schemas.microsoft.com/office/powerpoint/2010/main" val="337975606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Holy God!</a:t>
            </a:r>
            <a:endParaRPr lang="en-US" dirty="0"/>
          </a:p>
        </p:txBody>
      </p:sp>
      <p:sp>
        <p:nvSpPr>
          <p:cNvPr id="3" name="Subtitle 2"/>
          <p:cNvSpPr>
            <a:spLocks noGrp="1"/>
          </p:cNvSpPr>
          <p:nvPr>
            <p:ph type="subTitle" idx="1"/>
          </p:nvPr>
        </p:nvSpPr>
        <p:spPr/>
        <p:txBody>
          <a:bodyPr>
            <a:normAutofit/>
          </a:bodyPr>
          <a:lstStyle/>
          <a:p>
            <a:r>
              <a:rPr lang="en-US" sz="4800" dirty="0" smtClean="0"/>
              <a:t>2 Samuel 6:1-15</a:t>
            </a:r>
            <a:endParaRPr lang="en-US" sz="4800" dirty="0"/>
          </a:p>
        </p:txBody>
      </p:sp>
    </p:spTree>
    <p:extLst>
      <p:ext uri="{BB962C8B-B14F-4D97-AF65-F5344CB8AC3E}">
        <p14:creationId xmlns:p14="http://schemas.microsoft.com/office/powerpoint/2010/main" val="26299160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2 Samuel 6:12</a:t>
            </a:r>
            <a:endParaRPr lang="en-US" sz="5400" dirty="0"/>
          </a:p>
        </p:txBody>
      </p:sp>
      <p:sp>
        <p:nvSpPr>
          <p:cNvPr id="3" name="Content Placeholder 2"/>
          <p:cNvSpPr>
            <a:spLocks noGrp="1"/>
          </p:cNvSpPr>
          <p:nvPr>
            <p:ph idx="1"/>
          </p:nvPr>
        </p:nvSpPr>
        <p:spPr/>
        <p:txBody>
          <a:bodyPr>
            <a:normAutofit/>
          </a:bodyPr>
          <a:lstStyle/>
          <a:p>
            <a:pPr marL="0" indent="0">
              <a:buNone/>
            </a:pPr>
            <a:r>
              <a:rPr lang="en-US" sz="3200" b="1" baseline="30000" dirty="0"/>
              <a:t>12 </a:t>
            </a:r>
            <a:r>
              <a:rPr lang="en-US" sz="3200" dirty="0"/>
              <a:t>Now King David was told, “The </a:t>
            </a:r>
            <a:r>
              <a:rPr lang="en-US" sz="3200" cap="small" dirty="0"/>
              <a:t>Lord</a:t>
            </a:r>
            <a:r>
              <a:rPr lang="en-US" sz="3200" dirty="0"/>
              <a:t> has blessed the household of Obed-Edom and everything he has, because of the ark of God.” So David went to bring up the ark of God from the house of Obed-Edom to the City of David with rejoicing.</a:t>
            </a:r>
          </a:p>
        </p:txBody>
      </p:sp>
    </p:spTree>
    <p:extLst>
      <p:ext uri="{BB962C8B-B14F-4D97-AF65-F5344CB8AC3E}">
        <p14:creationId xmlns:p14="http://schemas.microsoft.com/office/powerpoint/2010/main" val="29697530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2 Samuel 6:13-15</a:t>
            </a:r>
            <a:endParaRPr lang="en-US" sz="5400" dirty="0"/>
          </a:p>
        </p:txBody>
      </p:sp>
      <p:sp>
        <p:nvSpPr>
          <p:cNvPr id="3" name="Content Placeholder 2"/>
          <p:cNvSpPr>
            <a:spLocks noGrp="1"/>
          </p:cNvSpPr>
          <p:nvPr>
            <p:ph idx="1"/>
          </p:nvPr>
        </p:nvSpPr>
        <p:spPr/>
        <p:txBody>
          <a:bodyPr>
            <a:normAutofit/>
          </a:bodyPr>
          <a:lstStyle/>
          <a:p>
            <a:pPr marL="0" indent="0">
              <a:buNone/>
            </a:pPr>
            <a:r>
              <a:rPr lang="en-US" sz="3200" b="1" baseline="30000" dirty="0"/>
              <a:t>13 </a:t>
            </a:r>
            <a:r>
              <a:rPr lang="en-US" sz="3200" dirty="0"/>
              <a:t>When those who were carrying the ark of the </a:t>
            </a:r>
            <a:r>
              <a:rPr lang="en-US" sz="3200" cap="small" dirty="0"/>
              <a:t>Lord</a:t>
            </a:r>
            <a:r>
              <a:rPr lang="en-US" sz="3200" dirty="0"/>
              <a:t> had taken six steps, he sacrificed a bull and a fattened calf. </a:t>
            </a:r>
            <a:endParaRPr lang="en-US" sz="3200" dirty="0" smtClean="0"/>
          </a:p>
          <a:p>
            <a:pPr marL="0" indent="0">
              <a:buNone/>
            </a:pPr>
            <a:r>
              <a:rPr lang="en-US" sz="3200" b="1" baseline="30000" dirty="0" smtClean="0"/>
              <a:t>14</a:t>
            </a:r>
            <a:r>
              <a:rPr lang="en-US" sz="3200" b="1" baseline="30000" dirty="0"/>
              <a:t> </a:t>
            </a:r>
            <a:r>
              <a:rPr lang="en-US" sz="3200" dirty="0"/>
              <a:t>Wearing a linen ephod, David was dancing before the </a:t>
            </a:r>
            <a:r>
              <a:rPr lang="en-US" sz="3200" cap="small" dirty="0"/>
              <a:t>Lord</a:t>
            </a:r>
            <a:r>
              <a:rPr lang="en-US" sz="3200" dirty="0"/>
              <a:t> with all his might, </a:t>
            </a:r>
            <a:endParaRPr lang="en-US" sz="3200" dirty="0" smtClean="0"/>
          </a:p>
          <a:p>
            <a:pPr marL="0" indent="0">
              <a:buNone/>
            </a:pPr>
            <a:r>
              <a:rPr lang="en-US" sz="3200" b="1" baseline="30000" dirty="0" smtClean="0"/>
              <a:t>15</a:t>
            </a:r>
            <a:r>
              <a:rPr lang="en-US" sz="3200" b="1" baseline="30000" dirty="0"/>
              <a:t> </a:t>
            </a:r>
            <a:r>
              <a:rPr lang="en-US" sz="3200" dirty="0"/>
              <a:t>while he and all Israel were bringing up the ark of the </a:t>
            </a:r>
            <a:r>
              <a:rPr lang="en-US" sz="3200" cap="small" dirty="0"/>
              <a:t>Lord</a:t>
            </a:r>
            <a:r>
              <a:rPr lang="en-US" sz="3200" dirty="0"/>
              <a:t> with shouts and the sound of trumpets.</a:t>
            </a:r>
          </a:p>
        </p:txBody>
      </p:sp>
    </p:spTree>
    <p:extLst>
      <p:ext uri="{BB962C8B-B14F-4D97-AF65-F5344CB8AC3E}">
        <p14:creationId xmlns:p14="http://schemas.microsoft.com/office/powerpoint/2010/main" val="11275987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The Celebration Parade</a:t>
            </a:r>
            <a:endParaRPr lang="en-US" sz="5400" dirty="0"/>
          </a:p>
        </p:txBody>
      </p:sp>
      <p:sp>
        <p:nvSpPr>
          <p:cNvPr id="3" name="Content Placeholder 2"/>
          <p:cNvSpPr>
            <a:spLocks noGrp="1"/>
          </p:cNvSpPr>
          <p:nvPr>
            <p:ph idx="1"/>
          </p:nvPr>
        </p:nvSpPr>
        <p:spPr/>
        <p:txBody>
          <a:bodyPr>
            <a:normAutofit/>
          </a:bodyPr>
          <a:lstStyle/>
          <a:p>
            <a:r>
              <a:rPr lang="en-US" sz="3200" dirty="0" smtClean="0"/>
              <a:t>Ark on a “new cart” (3)</a:t>
            </a:r>
          </a:p>
          <a:p>
            <a:r>
              <a:rPr lang="en-US" sz="3200" dirty="0" smtClean="0"/>
              <a:t>Oxen stumble</a:t>
            </a:r>
          </a:p>
          <a:p>
            <a:r>
              <a:rPr lang="en-US" sz="3200" dirty="0" err="1" smtClean="0"/>
              <a:t>Uzzah</a:t>
            </a:r>
            <a:r>
              <a:rPr lang="en-US" sz="3200" dirty="0" smtClean="0"/>
              <a:t> reaches out to steady the Ark and keep it from falling</a:t>
            </a:r>
          </a:p>
          <a:p>
            <a:r>
              <a:rPr lang="en-US" sz="3200" dirty="0" smtClean="0"/>
              <a:t>The Lord strikes </a:t>
            </a:r>
            <a:r>
              <a:rPr lang="en-US" sz="3200" dirty="0" err="1" smtClean="0"/>
              <a:t>Uzzah</a:t>
            </a:r>
            <a:r>
              <a:rPr lang="en-US" sz="3200" dirty="0" smtClean="0"/>
              <a:t> dead “because of his irreverent act.” (7)</a:t>
            </a:r>
            <a:endParaRPr lang="en-US" sz="3200" dirty="0"/>
          </a:p>
        </p:txBody>
      </p:sp>
    </p:spTree>
    <p:extLst>
      <p:ext uri="{BB962C8B-B14F-4D97-AF65-F5344CB8AC3E}">
        <p14:creationId xmlns:p14="http://schemas.microsoft.com/office/powerpoint/2010/main" val="791413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An Irreverent Act</a:t>
            </a:r>
            <a:endParaRPr lang="en-US" sz="5400" dirty="0"/>
          </a:p>
        </p:txBody>
      </p:sp>
      <p:sp>
        <p:nvSpPr>
          <p:cNvPr id="3" name="Content Placeholder 2"/>
          <p:cNvSpPr>
            <a:spLocks noGrp="1"/>
          </p:cNvSpPr>
          <p:nvPr>
            <p:ph idx="1"/>
          </p:nvPr>
        </p:nvSpPr>
        <p:spPr/>
        <p:txBody>
          <a:bodyPr>
            <a:normAutofit/>
          </a:bodyPr>
          <a:lstStyle/>
          <a:p>
            <a:r>
              <a:rPr lang="en-US" sz="3200" dirty="0" smtClean="0"/>
              <a:t>Exodus 25 - Instructions for transporting the Ark</a:t>
            </a:r>
          </a:p>
          <a:p>
            <a:r>
              <a:rPr lang="en-US" sz="3200" dirty="0" err="1" smtClean="0"/>
              <a:t>Uzzah</a:t>
            </a:r>
            <a:r>
              <a:rPr lang="en-US" sz="3200" dirty="0" smtClean="0"/>
              <a:t> grew up in a priest’s home – knew the right way</a:t>
            </a:r>
          </a:p>
          <a:p>
            <a:r>
              <a:rPr lang="en-US" sz="3200" dirty="0" err="1" smtClean="0"/>
              <a:t>Uzzah</a:t>
            </a:r>
            <a:r>
              <a:rPr lang="en-US" sz="3200" dirty="0" smtClean="0"/>
              <a:t> chose the Philistine way over God’s way</a:t>
            </a:r>
          </a:p>
          <a:p>
            <a:pPr lvl="1"/>
            <a:r>
              <a:rPr lang="en-US" sz="3200" dirty="0" smtClean="0"/>
              <a:t>“new cart” vs. carried with poles</a:t>
            </a:r>
            <a:endParaRPr lang="en-US" sz="3200" dirty="0"/>
          </a:p>
        </p:txBody>
      </p:sp>
    </p:spTree>
    <p:extLst>
      <p:ext uri="{BB962C8B-B14F-4D97-AF65-F5344CB8AC3E}">
        <p14:creationId xmlns:p14="http://schemas.microsoft.com/office/powerpoint/2010/main" val="547763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Story of Warning… </a:t>
            </a:r>
            <a:endParaRPr lang="en-US" sz="5400" dirty="0"/>
          </a:p>
        </p:txBody>
      </p:sp>
      <p:sp>
        <p:nvSpPr>
          <p:cNvPr id="3" name="Content Placeholder 2"/>
          <p:cNvSpPr>
            <a:spLocks noGrp="1"/>
          </p:cNvSpPr>
          <p:nvPr>
            <p:ph idx="1"/>
          </p:nvPr>
        </p:nvSpPr>
        <p:spPr/>
        <p:txBody>
          <a:bodyPr>
            <a:normAutofit/>
          </a:bodyPr>
          <a:lstStyle/>
          <a:p>
            <a:r>
              <a:rPr lang="en-US" sz="3200" dirty="0" smtClean="0"/>
              <a:t>Brought to Attention… Beware the God!</a:t>
            </a:r>
          </a:p>
          <a:p>
            <a:r>
              <a:rPr lang="en-US" sz="3200" dirty="0" smtClean="0"/>
              <a:t>Story of holiness… reverence… obedience</a:t>
            </a:r>
          </a:p>
          <a:p>
            <a:r>
              <a:rPr lang="en-US" sz="3200" dirty="0" smtClean="0"/>
              <a:t>“David was afraid of the Lord that day.” (9)</a:t>
            </a:r>
            <a:endParaRPr lang="en-US" sz="3200" dirty="0"/>
          </a:p>
        </p:txBody>
      </p:sp>
    </p:spTree>
    <p:extLst>
      <p:ext uri="{BB962C8B-B14F-4D97-AF65-F5344CB8AC3E}">
        <p14:creationId xmlns:p14="http://schemas.microsoft.com/office/powerpoint/2010/main" val="2206625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David tries again…</a:t>
            </a:r>
            <a:endParaRPr lang="en-US" sz="5400" dirty="0"/>
          </a:p>
        </p:txBody>
      </p:sp>
      <p:sp>
        <p:nvSpPr>
          <p:cNvPr id="3" name="Content Placeholder 2"/>
          <p:cNvSpPr>
            <a:spLocks noGrp="1"/>
          </p:cNvSpPr>
          <p:nvPr>
            <p:ph idx="1"/>
          </p:nvPr>
        </p:nvSpPr>
        <p:spPr/>
        <p:txBody>
          <a:bodyPr>
            <a:normAutofit/>
          </a:bodyPr>
          <a:lstStyle/>
          <a:p>
            <a:r>
              <a:rPr lang="en-US" sz="3200" dirty="0" smtClean="0"/>
              <a:t>“Carrying the ark of the Lord” (13)</a:t>
            </a:r>
          </a:p>
          <a:p>
            <a:r>
              <a:rPr lang="en-US" sz="3200" dirty="0" smtClean="0"/>
              <a:t>David sacrifices every 6 steps… no hurry</a:t>
            </a:r>
          </a:p>
          <a:p>
            <a:r>
              <a:rPr lang="en-US" sz="3200" dirty="0" smtClean="0"/>
              <a:t>David refuses to trivialize God and God’s ways</a:t>
            </a:r>
          </a:p>
          <a:p>
            <a:r>
              <a:rPr lang="en-US" sz="3200" dirty="0" smtClean="0"/>
              <a:t>Worships wholeheartedly… exuberantly… freely</a:t>
            </a:r>
          </a:p>
          <a:p>
            <a:r>
              <a:rPr lang="en-US" sz="3200" dirty="0" smtClean="0"/>
              <a:t>David didn’t care what others thought… only what God thought</a:t>
            </a:r>
            <a:endParaRPr lang="en-US" sz="3200" dirty="0"/>
          </a:p>
        </p:txBody>
      </p:sp>
    </p:spTree>
    <p:extLst>
      <p:ext uri="{BB962C8B-B14F-4D97-AF65-F5344CB8AC3E}">
        <p14:creationId xmlns:p14="http://schemas.microsoft.com/office/powerpoint/2010/main" val="1005994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38200" y="317634"/>
            <a:ext cx="10515600" cy="47491"/>
          </a:xfrm>
        </p:spPr>
        <p:txBody>
          <a:bodyPr>
            <a:normAutofit fontScale="90000"/>
          </a:bodyPr>
          <a:lstStyle/>
          <a:p>
            <a:endParaRPr lang="en-US" dirty="0"/>
          </a:p>
        </p:txBody>
      </p:sp>
      <p:sp>
        <p:nvSpPr>
          <p:cNvPr id="3" name="Content Placeholder 2"/>
          <p:cNvSpPr>
            <a:spLocks noGrp="1"/>
          </p:cNvSpPr>
          <p:nvPr>
            <p:ph idx="1"/>
          </p:nvPr>
        </p:nvSpPr>
        <p:spPr>
          <a:xfrm>
            <a:off x="838200" y="365125"/>
            <a:ext cx="10515600" cy="5811838"/>
          </a:xfrm>
        </p:spPr>
        <p:txBody>
          <a:bodyPr>
            <a:normAutofit/>
          </a:bodyPr>
          <a:lstStyle/>
          <a:p>
            <a:pPr marL="0" indent="0" algn="ctr">
              <a:buNone/>
            </a:pPr>
            <a:r>
              <a:rPr lang="en-US" sz="3600" dirty="0"/>
              <a:t>“Worship is the strategy by which we interrupt our preoccupation with ourselves and attend to the presence of God. Worship is the time and place that we assign for deliberate attentiveness to God—not because He’s confined to time and place but because our self-importance is so insidiously relentless that if we don’t deliberately interrupt ourselves regularly, we have no chance of attending to him at all at other times and in other places.” </a:t>
            </a:r>
            <a:endParaRPr lang="en-US" sz="3600" dirty="0" smtClean="0"/>
          </a:p>
          <a:p>
            <a:pPr marL="0" indent="0" algn="ctr">
              <a:buNone/>
            </a:pPr>
            <a:r>
              <a:rPr lang="en-US" sz="3600" dirty="0" smtClean="0"/>
              <a:t>(</a:t>
            </a:r>
            <a:r>
              <a:rPr lang="en-US" sz="3600" dirty="0"/>
              <a:t>Peterson, </a:t>
            </a:r>
            <a:r>
              <a:rPr lang="en-US" sz="3600" u="sng" dirty="0"/>
              <a:t>Leap Over a Wall</a:t>
            </a:r>
            <a:r>
              <a:rPr lang="en-US" sz="3600" dirty="0"/>
              <a:t>, pp.152-153)</a:t>
            </a:r>
          </a:p>
        </p:txBody>
      </p:sp>
    </p:spTree>
    <p:extLst>
      <p:ext uri="{BB962C8B-B14F-4D97-AF65-F5344CB8AC3E}">
        <p14:creationId xmlns:p14="http://schemas.microsoft.com/office/powerpoint/2010/main" val="5670415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David’s wife - Michal</a:t>
            </a:r>
            <a:endParaRPr lang="en-US" sz="5400" dirty="0"/>
          </a:p>
        </p:txBody>
      </p:sp>
      <p:sp>
        <p:nvSpPr>
          <p:cNvPr id="3" name="Content Placeholder 2"/>
          <p:cNvSpPr>
            <a:spLocks noGrp="1"/>
          </p:cNvSpPr>
          <p:nvPr>
            <p:ph idx="1"/>
          </p:nvPr>
        </p:nvSpPr>
        <p:spPr/>
        <p:txBody>
          <a:bodyPr>
            <a:normAutofit/>
          </a:bodyPr>
          <a:lstStyle/>
          <a:p>
            <a:r>
              <a:rPr lang="en-US" sz="3200" dirty="0" smtClean="0"/>
              <a:t>Michal is abhorred by David’s unbridled worship</a:t>
            </a:r>
          </a:p>
          <a:p>
            <a:r>
              <a:rPr lang="en-US" sz="3200" dirty="0" smtClean="0"/>
              <a:t>Undignified</a:t>
            </a:r>
          </a:p>
          <a:p>
            <a:r>
              <a:rPr lang="en-US" sz="3200" dirty="0" smtClean="0"/>
              <a:t>Un-kingly</a:t>
            </a:r>
          </a:p>
          <a:p>
            <a:r>
              <a:rPr lang="en-US" sz="3200" dirty="0" smtClean="0"/>
              <a:t>Embarrassing</a:t>
            </a:r>
          </a:p>
          <a:p>
            <a:r>
              <a:rPr lang="en-US" sz="3200" dirty="0" smtClean="0"/>
              <a:t>David didn’t care what she thought… only what God thought</a:t>
            </a:r>
            <a:endParaRPr lang="en-US" sz="3200" dirty="0"/>
          </a:p>
        </p:txBody>
      </p:sp>
    </p:spTree>
    <p:extLst>
      <p:ext uri="{BB962C8B-B14F-4D97-AF65-F5344CB8AC3E}">
        <p14:creationId xmlns:p14="http://schemas.microsoft.com/office/powerpoint/2010/main" val="1572696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Things to Think about…Act on…</a:t>
            </a:r>
            <a:endParaRPr lang="en-US" sz="5400" dirty="0"/>
          </a:p>
        </p:txBody>
      </p:sp>
      <p:sp>
        <p:nvSpPr>
          <p:cNvPr id="3" name="Content Placeholder 2"/>
          <p:cNvSpPr>
            <a:spLocks noGrp="1"/>
          </p:cNvSpPr>
          <p:nvPr>
            <p:ph idx="1"/>
          </p:nvPr>
        </p:nvSpPr>
        <p:spPr/>
        <p:txBody>
          <a:bodyPr>
            <a:normAutofit/>
          </a:bodyPr>
          <a:lstStyle/>
          <a:p>
            <a:r>
              <a:rPr lang="en-US" sz="3200" dirty="0" smtClean="0"/>
              <a:t>Do we need reminded of God’s Holiness?</a:t>
            </a:r>
          </a:p>
          <a:p>
            <a:r>
              <a:rPr lang="en-US" sz="3200" dirty="0" smtClean="0"/>
              <a:t>Have we been treating lightly the things of God?</a:t>
            </a:r>
          </a:p>
          <a:p>
            <a:r>
              <a:rPr lang="en-US" sz="3200" dirty="0" smtClean="0"/>
              <a:t>Have we lost our sense of wonder and awe?</a:t>
            </a:r>
          </a:p>
          <a:p>
            <a:r>
              <a:rPr lang="en-US" sz="3200" dirty="0" smtClean="0"/>
              <a:t>Have we adopted the “Philistine” way over God’s way?</a:t>
            </a:r>
          </a:p>
          <a:p>
            <a:r>
              <a:rPr lang="en-US" sz="3200" dirty="0" smtClean="0"/>
              <a:t>Do we have a healthy fear of the Lord?</a:t>
            </a:r>
          </a:p>
          <a:p>
            <a:r>
              <a:rPr lang="en-US" sz="3200" dirty="0" smtClean="0"/>
              <a:t>Do we need to let go to God in worship?</a:t>
            </a:r>
            <a:endParaRPr lang="en-US" sz="3200" dirty="0"/>
          </a:p>
        </p:txBody>
      </p:sp>
    </p:spTree>
    <p:extLst>
      <p:ext uri="{BB962C8B-B14F-4D97-AF65-F5344CB8AC3E}">
        <p14:creationId xmlns:p14="http://schemas.microsoft.com/office/powerpoint/2010/main" val="726971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06476"/>
          </a:xfrm>
        </p:spPr>
        <p:txBody>
          <a:bodyPr anchor="t">
            <a:noAutofit/>
          </a:bodyPr>
          <a:lstStyle/>
          <a:p>
            <a:pPr algn="ctr"/>
            <a:r>
              <a:rPr lang="en-US" sz="5400" dirty="0" smtClean="0"/>
              <a:t>Ark of the Covenant</a:t>
            </a:r>
            <a:br>
              <a:rPr lang="en-US" sz="5400" dirty="0" smtClean="0"/>
            </a:br>
            <a:endParaRPr lang="en-US" sz="54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3644" y="1371602"/>
            <a:ext cx="11699025" cy="5289080"/>
          </a:xfrm>
        </p:spPr>
      </p:pic>
    </p:spTree>
    <p:extLst>
      <p:ext uri="{BB962C8B-B14F-4D97-AF65-F5344CB8AC3E}">
        <p14:creationId xmlns:p14="http://schemas.microsoft.com/office/powerpoint/2010/main" val="2593541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Ark of the Covenant</a:t>
            </a:r>
            <a:endParaRPr lang="en-US" sz="5400" dirty="0"/>
          </a:p>
        </p:txBody>
      </p:sp>
      <p:sp>
        <p:nvSpPr>
          <p:cNvPr id="3" name="Content Placeholder 2"/>
          <p:cNvSpPr>
            <a:spLocks noGrp="1"/>
          </p:cNvSpPr>
          <p:nvPr>
            <p:ph idx="1"/>
          </p:nvPr>
        </p:nvSpPr>
        <p:spPr/>
        <p:txBody>
          <a:bodyPr>
            <a:normAutofit/>
          </a:bodyPr>
          <a:lstStyle/>
          <a:p>
            <a:r>
              <a:rPr lang="en-US" sz="4000" dirty="0" smtClean="0"/>
              <a:t>Stone Tablets given to Moses on Mt. Sinai</a:t>
            </a:r>
          </a:p>
          <a:p>
            <a:r>
              <a:rPr lang="en-US" sz="4000" dirty="0" smtClean="0"/>
              <a:t>A Jar of Manna</a:t>
            </a:r>
          </a:p>
          <a:p>
            <a:r>
              <a:rPr lang="en-US" sz="4000" dirty="0" smtClean="0"/>
              <a:t>Aaron’s Rod that budded</a:t>
            </a:r>
          </a:p>
          <a:p>
            <a:endParaRPr lang="en-US" sz="4000" dirty="0"/>
          </a:p>
        </p:txBody>
      </p:sp>
    </p:spTree>
    <p:extLst>
      <p:ext uri="{BB962C8B-B14F-4D97-AF65-F5344CB8AC3E}">
        <p14:creationId xmlns:p14="http://schemas.microsoft.com/office/powerpoint/2010/main" val="10154499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1 Samuel 4-6</a:t>
            </a:r>
            <a:endParaRPr lang="en-US" sz="5400" dirty="0"/>
          </a:p>
        </p:txBody>
      </p:sp>
      <p:sp>
        <p:nvSpPr>
          <p:cNvPr id="3" name="Content Placeholder 2"/>
          <p:cNvSpPr>
            <a:spLocks noGrp="1"/>
          </p:cNvSpPr>
          <p:nvPr>
            <p:ph idx="1"/>
          </p:nvPr>
        </p:nvSpPr>
        <p:spPr/>
        <p:txBody>
          <a:bodyPr>
            <a:normAutofit/>
          </a:bodyPr>
          <a:lstStyle/>
          <a:p>
            <a:r>
              <a:rPr lang="en-US" sz="3200" dirty="0" smtClean="0"/>
              <a:t>Philistines captured the Ark</a:t>
            </a:r>
          </a:p>
          <a:p>
            <a:r>
              <a:rPr lang="en-US" sz="3200" dirty="0" smtClean="0"/>
              <a:t>1 Samuel 6 – Philistines return the Ark on a “new cart” pulled by “milk cows”</a:t>
            </a:r>
          </a:p>
          <a:p>
            <a:r>
              <a:rPr lang="en-US" sz="3200" dirty="0" smtClean="0"/>
              <a:t>Ends up in </a:t>
            </a:r>
            <a:r>
              <a:rPr lang="en-US" sz="3200" dirty="0" err="1" smtClean="0"/>
              <a:t>Kiriath-Jearim</a:t>
            </a:r>
            <a:r>
              <a:rPr lang="en-US" sz="3200" dirty="0" smtClean="0"/>
              <a:t> (</a:t>
            </a:r>
            <a:r>
              <a:rPr lang="en-US" sz="3200" dirty="0" err="1" smtClean="0"/>
              <a:t>Abinadab’s</a:t>
            </a:r>
            <a:r>
              <a:rPr lang="en-US" sz="3200" dirty="0" smtClean="0"/>
              <a:t> Home)</a:t>
            </a:r>
          </a:p>
          <a:p>
            <a:r>
              <a:rPr lang="en-US" sz="3200" dirty="0" err="1" smtClean="0"/>
              <a:t>Eleazar</a:t>
            </a:r>
            <a:r>
              <a:rPr lang="en-US" sz="3200" dirty="0" smtClean="0"/>
              <a:t> responsibility to “guard the ark” ( 1 Samuel 7:1)</a:t>
            </a:r>
          </a:p>
          <a:p>
            <a:r>
              <a:rPr lang="en-US" sz="3200" dirty="0" smtClean="0"/>
              <a:t>1 Samuel 7:2 “The ark remained at </a:t>
            </a:r>
            <a:r>
              <a:rPr lang="en-US" sz="3200" dirty="0" err="1" smtClean="0"/>
              <a:t>Kiriath</a:t>
            </a:r>
            <a:r>
              <a:rPr lang="en-US" sz="3200" dirty="0" smtClean="0"/>
              <a:t> </a:t>
            </a:r>
            <a:r>
              <a:rPr lang="en-US" sz="3200" dirty="0" err="1" smtClean="0"/>
              <a:t>Jearim</a:t>
            </a:r>
            <a:r>
              <a:rPr lang="en-US" sz="3200" dirty="0" smtClean="0"/>
              <a:t> a long time—twenty years in all.”</a:t>
            </a:r>
            <a:endParaRPr lang="en-US" sz="3200" dirty="0"/>
          </a:p>
        </p:txBody>
      </p:sp>
    </p:spTree>
    <p:extLst>
      <p:ext uri="{BB962C8B-B14F-4D97-AF65-F5344CB8AC3E}">
        <p14:creationId xmlns:p14="http://schemas.microsoft.com/office/powerpoint/2010/main" val="805783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2 Samuel 6:1-2</a:t>
            </a:r>
            <a:endParaRPr lang="en-US" sz="5400" dirty="0"/>
          </a:p>
        </p:txBody>
      </p:sp>
      <p:sp>
        <p:nvSpPr>
          <p:cNvPr id="3" name="Content Placeholder 2"/>
          <p:cNvSpPr>
            <a:spLocks noGrp="1"/>
          </p:cNvSpPr>
          <p:nvPr>
            <p:ph idx="1"/>
          </p:nvPr>
        </p:nvSpPr>
        <p:spPr/>
        <p:txBody>
          <a:bodyPr>
            <a:normAutofit/>
          </a:bodyPr>
          <a:lstStyle/>
          <a:p>
            <a:pPr marL="0" indent="0">
              <a:buNone/>
            </a:pPr>
            <a:r>
              <a:rPr lang="en-US" sz="2400" b="1" dirty="0" smtClean="0"/>
              <a:t>1</a:t>
            </a:r>
            <a:r>
              <a:rPr lang="en-US" sz="3600" dirty="0" smtClean="0"/>
              <a:t> David </a:t>
            </a:r>
            <a:r>
              <a:rPr lang="en-US" sz="3600" dirty="0"/>
              <a:t>again brought together all the able young men of Israel—thirty thousand. </a:t>
            </a:r>
            <a:endParaRPr lang="en-US" sz="3600" dirty="0" smtClean="0"/>
          </a:p>
          <a:p>
            <a:pPr marL="0" indent="0">
              <a:buNone/>
            </a:pPr>
            <a:r>
              <a:rPr lang="en-US" sz="3600" b="1" baseline="30000" dirty="0" smtClean="0"/>
              <a:t>2</a:t>
            </a:r>
            <a:r>
              <a:rPr lang="en-US" sz="3600" b="1" baseline="30000" dirty="0"/>
              <a:t> </a:t>
            </a:r>
            <a:r>
              <a:rPr lang="en-US" sz="3600" dirty="0"/>
              <a:t>He and all his men went to </a:t>
            </a:r>
            <a:r>
              <a:rPr lang="en-US" sz="3600" dirty="0" err="1" smtClean="0"/>
              <a:t>Baalah</a:t>
            </a:r>
            <a:r>
              <a:rPr lang="en-US" sz="3600" dirty="0"/>
              <a:t> in Judah to bring up from there the ark of God, which is called by the Name</a:t>
            </a:r>
            <a:r>
              <a:rPr lang="en-US" sz="3600" dirty="0" smtClean="0"/>
              <a:t>,</a:t>
            </a:r>
            <a:r>
              <a:rPr lang="en-US" sz="3600" dirty="0"/>
              <a:t> the name of the </a:t>
            </a:r>
            <a:r>
              <a:rPr lang="en-US" sz="3600" cap="small" dirty="0"/>
              <a:t>Lord</a:t>
            </a:r>
            <a:r>
              <a:rPr lang="en-US" sz="3600" dirty="0"/>
              <a:t> Almighty, who is enthroned between the cherubim on the ark.</a:t>
            </a:r>
          </a:p>
        </p:txBody>
      </p:sp>
    </p:spTree>
    <p:extLst>
      <p:ext uri="{BB962C8B-B14F-4D97-AF65-F5344CB8AC3E}">
        <p14:creationId xmlns:p14="http://schemas.microsoft.com/office/powerpoint/2010/main" val="36405595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2 Samuel 6:3-5</a:t>
            </a:r>
            <a:endParaRPr lang="en-US" sz="5400" dirty="0"/>
          </a:p>
        </p:txBody>
      </p:sp>
      <p:sp>
        <p:nvSpPr>
          <p:cNvPr id="3" name="Content Placeholder 2"/>
          <p:cNvSpPr>
            <a:spLocks noGrp="1"/>
          </p:cNvSpPr>
          <p:nvPr>
            <p:ph idx="1"/>
          </p:nvPr>
        </p:nvSpPr>
        <p:spPr/>
        <p:txBody>
          <a:bodyPr>
            <a:normAutofit/>
          </a:bodyPr>
          <a:lstStyle/>
          <a:p>
            <a:pPr marL="0" indent="0">
              <a:buNone/>
            </a:pPr>
            <a:r>
              <a:rPr lang="en-US" sz="3200" b="1" baseline="30000" dirty="0"/>
              <a:t>3 </a:t>
            </a:r>
            <a:r>
              <a:rPr lang="en-US" sz="3200" dirty="0"/>
              <a:t>They set the ark of God on a new cart and brought it from the house of </a:t>
            </a:r>
            <a:r>
              <a:rPr lang="en-US" sz="3200" dirty="0" err="1"/>
              <a:t>Abinadab</a:t>
            </a:r>
            <a:r>
              <a:rPr lang="en-US" sz="3200" dirty="0"/>
              <a:t>, which was on the hill. </a:t>
            </a:r>
            <a:r>
              <a:rPr lang="en-US" sz="3200" dirty="0" err="1"/>
              <a:t>Uzzah</a:t>
            </a:r>
            <a:r>
              <a:rPr lang="en-US" sz="3200" dirty="0"/>
              <a:t> and </a:t>
            </a:r>
            <a:r>
              <a:rPr lang="en-US" sz="3200" dirty="0" err="1"/>
              <a:t>Ahio</a:t>
            </a:r>
            <a:r>
              <a:rPr lang="en-US" sz="3200" dirty="0"/>
              <a:t>, sons of </a:t>
            </a:r>
            <a:r>
              <a:rPr lang="en-US" sz="3200" dirty="0" err="1"/>
              <a:t>Abinadab</a:t>
            </a:r>
            <a:r>
              <a:rPr lang="en-US" sz="3200" dirty="0"/>
              <a:t>, were guiding the new cart </a:t>
            </a:r>
            <a:endParaRPr lang="en-US" sz="3200" dirty="0" smtClean="0"/>
          </a:p>
          <a:p>
            <a:pPr marL="0" indent="0">
              <a:buNone/>
            </a:pPr>
            <a:r>
              <a:rPr lang="en-US" sz="3200" b="1" baseline="30000" dirty="0" smtClean="0"/>
              <a:t>4</a:t>
            </a:r>
            <a:r>
              <a:rPr lang="en-US" sz="3200" b="1" baseline="30000" dirty="0"/>
              <a:t> </a:t>
            </a:r>
            <a:r>
              <a:rPr lang="en-US" sz="3200" dirty="0"/>
              <a:t>with the ark of God on it</a:t>
            </a:r>
            <a:r>
              <a:rPr lang="en-US" sz="3200" dirty="0" smtClean="0"/>
              <a:t>,</a:t>
            </a:r>
            <a:r>
              <a:rPr lang="en-US" sz="3200" dirty="0"/>
              <a:t> and </a:t>
            </a:r>
            <a:r>
              <a:rPr lang="en-US" sz="3200" dirty="0" err="1"/>
              <a:t>Ahio</a:t>
            </a:r>
            <a:r>
              <a:rPr lang="en-US" sz="3200" dirty="0"/>
              <a:t> was walking in front of it. </a:t>
            </a:r>
            <a:endParaRPr lang="en-US" sz="3200" dirty="0" smtClean="0"/>
          </a:p>
          <a:p>
            <a:pPr marL="0" indent="0">
              <a:buNone/>
            </a:pPr>
            <a:r>
              <a:rPr lang="en-US" sz="3200" b="1" baseline="30000" dirty="0" smtClean="0"/>
              <a:t>5</a:t>
            </a:r>
            <a:r>
              <a:rPr lang="en-US" sz="3200" b="1" baseline="30000" dirty="0"/>
              <a:t> </a:t>
            </a:r>
            <a:r>
              <a:rPr lang="en-US" sz="3200" dirty="0"/>
              <a:t>David and all Israel were celebrating with all their might before the </a:t>
            </a:r>
            <a:r>
              <a:rPr lang="en-US" sz="3200" cap="small" dirty="0"/>
              <a:t>Lord</a:t>
            </a:r>
            <a:r>
              <a:rPr lang="en-US" sz="3200" dirty="0"/>
              <a:t>, with castanets</a:t>
            </a:r>
            <a:r>
              <a:rPr lang="en-US" sz="3200" dirty="0" smtClean="0"/>
              <a:t>,</a:t>
            </a:r>
            <a:r>
              <a:rPr lang="en-US" sz="3200" dirty="0"/>
              <a:t> harps, lyres, </a:t>
            </a:r>
            <a:r>
              <a:rPr lang="en-US" sz="3200" dirty="0" err="1"/>
              <a:t>timbrels</a:t>
            </a:r>
            <a:r>
              <a:rPr lang="en-US" sz="3200" dirty="0"/>
              <a:t>, </a:t>
            </a:r>
            <a:r>
              <a:rPr lang="en-US" sz="3200" dirty="0" err="1"/>
              <a:t>sistrums</a:t>
            </a:r>
            <a:r>
              <a:rPr lang="en-US" sz="3200" dirty="0"/>
              <a:t> and cymbals.</a:t>
            </a:r>
          </a:p>
        </p:txBody>
      </p:sp>
    </p:spTree>
    <p:extLst>
      <p:ext uri="{BB962C8B-B14F-4D97-AF65-F5344CB8AC3E}">
        <p14:creationId xmlns:p14="http://schemas.microsoft.com/office/powerpoint/2010/main" val="18575931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2 Samuel 6:6-7</a:t>
            </a:r>
            <a:endParaRPr lang="en-US" sz="5400" dirty="0"/>
          </a:p>
        </p:txBody>
      </p:sp>
      <p:sp>
        <p:nvSpPr>
          <p:cNvPr id="3" name="Content Placeholder 2"/>
          <p:cNvSpPr>
            <a:spLocks noGrp="1"/>
          </p:cNvSpPr>
          <p:nvPr>
            <p:ph idx="1"/>
          </p:nvPr>
        </p:nvSpPr>
        <p:spPr/>
        <p:txBody>
          <a:bodyPr>
            <a:normAutofit/>
          </a:bodyPr>
          <a:lstStyle/>
          <a:p>
            <a:pPr marL="0" indent="0">
              <a:buNone/>
            </a:pPr>
            <a:r>
              <a:rPr lang="en-US" sz="3200" b="1" baseline="30000" dirty="0"/>
              <a:t>6 </a:t>
            </a:r>
            <a:r>
              <a:rPr lang="en-US" sz="3200" dirty="0"/>
              <a:t>When they came to the threshing floor of </a:t>
            </a:r>
            <a:r>
              <a:rPr lang="en-US" sz="3200" dirty="0" err="1"/>
              <a:t>Nakon</a:t>
            </a:r>
            <a:r>
              <a:rPr lang="en-US" sz="3200" dirty="0"/>
              <a:t>, </a:t>
            </a:r>
            <a:r>
              <a:rPr lang="en-US" sz="3200" dirty="0" err="1"/>
              <a:t>Uzzah</a:t>
            </a:r>
            <a:r>
              <a:rPr lang="en-US" sz="3200" dirty="0"/>
              <a:t> reached out and took hold of the ark of God, because the oxen stumbled. </a:t>
            </a:r>
            <a:endParaRPr lang="en-US" sz="3200" dirty="0" smtClean="0"/>
          </a:p>
          <a:p>
            <a:pPr marL="0" indent="0">
              <a:buNone/>
            </a:pPr>
            <a:r>
              <a:rPr lang="en-US" sz="3200" b="1" baseline="30000" dirty="0" smtClean="0"/>
              <a:t>7</a:t>
            </a:r>
            <a:r>
              <a:rPr lang="en-US" sz="3200" b="1" baseline="30000" dirty="0"/>
              <a:t> </a:t>
            </a:r>
            <a:r>
              <a:rPr lang="en-US" sz="3200" dirty="0"/>
              <a:t>The </a:t>
            </a:r>
            <a:r>
              <a:rPr lang="en-US" sz="3200" cap="small" dirty="0"/>
              <a:t>Lord</a:t>
            </a:r>
            <a:r>
              <a:rPr lang="en-US" sz="3200" dirty="0"/>
              <a:t>’s anger burned against </a:t>
            </a:r>
            <a:r>
              <a:rPr lang="en-US" sz="3200" dirty="0" err="1"/>
              <a:t>Uzzah</a:t>
            </a:r>
            <a:r>
              <a:rPr lang="en-US" sz="3200" dirty="0"/>
              <a:t> because of his irreverent act; therefore God struck him down, and he died there beside the ark of God.</a:t>
            </a:r>
          </a:p>
        </p:txBody>
      </p:sp>
    </p:spTree>
    <p:extLst>
      <p:ext uri="{BB962C8B-B14F-4D97-AF65-F5344CB8AC3E}">
        <p14:creationId xmlns:p14="http://schemas.microsoft.com/office/powerpoint/2010/main" val="11188575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2 Samuel 6:8-9</a:t>
            </a:r>
            <a:endParaRPr lang="en-US" sz="5400" dirty="0"/>
          </a:p>
        </p:txBody>
      </p:sp>
      <p:sp>
        <p:nvSpPr>
          <p:cNvPr id="3" name="Content Placeholder 2"/>
          <p:cNvSpPr>
            <a:spLocks noGrp="1"/>
          </p:cNvSpPr>
          <p:nvPr>
            <p:ph idx="1"/>
          </p:nvPr>
        </p:nvSpPr>
        <p:spPr/>
        <p:txBody>
          <a:bodyPr>
            <a:normAutofit/>
          </a:bodyPr>
          <a:lstStyle/>
          <a:p>
            <a:pPr marL="0" indent="0">
              <a:buNone/>
            </a:pPr>
            <a:r>
              <a:rPr lang="en-US" sz="3200" b="1" baseline="30000" dirty="0"/>
              <a:t>8 </a:t>
            </a:r>
            <a:r>
              <a:rPr lang="en-US" sz="3200" dirty="0"/>
              <a:t>Then David was angry because the </a:t>
            </a:r>
            <a:r>
              <a:rPr lang="en-US" sz="3200" cap="small" dirty="0"/>
              <a:t>Lord</a:t>
            </a:r>
            <a:r>
              <a:rPr lang="en-US" sz="3200" dirty="0"/>
              <a:t>’s wrath had broken out against </a:t>
            </a:r>
            <a:r>
              <a:rPr lang="en-US" sz="3200" dirty="0" err="1"/>
              <a:t>Uzzah</a:t>
            </a:r>
            <a:r>
              <a:rPr lang="en-US" sz="3200" dirty="0"/>
              <a:t>, and to this day that place is called Perez </a:t>
            </a:r>
            <a:r>
              <a:rPr lang="en-US" sz="3200" dirty="0" err="1"/>
              <a:t>Uzzah</a:t>
            </a:r>
            <a:r>
              <a:rPr lang="en-US" sz="3200" dirty="0" smtClean="0"/>
              <a:t>.</a:t>
            </a:r>
            <a:endParaRPr lang="en-US" sz="3200" dirty="0"/>
          </a:p>
          <a:p>
            <a:pPr marL="0" indent="0">
              <a:buNone/>
            </a:pPr>
            <a:r>
              <a:rPr lang="en-US" sz="3200" b="1" baseline="30000" dirty="0"/>
              <a:t>9 </a:t>
            </a:r>
            <a:r>
              <a:rPr lang="en-US" sz="3200" dirty="0"/>
              <a:t>David was afraid of the </a:t>
            </a:r>
            <a:r>
              <a:rPr lang="en-US" sz="3200" cap="small" dirty="0"/>
              <a:t>Lord</a:t>
            </a:r>
            <a:r>
              <a:rPr lang="en-US" sz="3200" dirty="0"/>
              <a:t> that day and said, “How can the ark of the </a:t>
            </a:r>
            <a:r>
              <a:rPr lang="en-US" sz="3200" cap="small" dirty="0"/>
              <a:t>Lord</a:t>
            </a:r>
            <a:r>
              <a:rPr lang="en-US" sz="3200" dirty="0"/>
              <a:t> ever come to me?”</a:t>
            </a:r>
          </a:p>
        </p:txBody>
      </p:sp>
    </p:spTree>
    <p:extLst>
      <p:ext uri="{BB962C8B-B14F-4D97-AF65-F5344CB8AC3E}">
        <p14:creationId xmlns:p14="http://schemas.microsoft.com/office/powerpoint/2010/main" val="28753504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2 Samuel 6:10-11</a:t>
            </a:r>
            <a:endParaRPr lang="en-US" sz="5400" dirty="0"/>
          </a:p>
        </p:txBody>
      </p:sp>
      <p:sp>
        <p:nvSpPr>
          <p:cNvPr id="3" name="Content Placeholder 2"/>
          <p:cNvSpPr>
            <a:spLocks noGrp="1"/>
          </p:cNvSpPr>
          <p:nvPr>
            <p:ph idx="1"/>
          </p:nvPr>
        </p:nvSpPr>
        <p:spPr/>
        <p:txBody>
          <a:bodyPr>
            <a:normAutofit/>
          </a:bodyPr>
          <a:lstStyle/>
          <a:p>
            <a:pPr marL="0" indent="0">
              <a:buNone/>
            </a:pPr>
            <a:r>
              <a:rPr lang="en-US" sz="3200" b="1" baseline="30000" dirty="0"/>
              <a:t>10 </a:t>
            </a:r>
            <a:r>
              <a:rPr lang="en-US" sz="3200" dirty="0"/>
              <a:t>He was not willing to take the ark of the </a:t>
            </a:r>
            <a:r>
              <a:rPr lang="en-US" sz="3200" cap="small" dirty="0"/>
              <a:t>Lord</a:t>
            </a:r>
            <a:r>
              <a:rPr lang="en-US" sz="3200" dirty="0"/>
              <a:t> to be with him in the City of David. Instead, he took it to the house of Obed-Edom the </a:t>
            </a:r>
            <a:r>
              <a:rPr lang="en-US" sz="3200" dirty="0" err="1"/>
              <a:t>Gittite</a:t>
            </a:r>
            <a:r>
              <a:rPr lang="en-US" sz="3200" dirty="0"/>
              <a:t>. </a:t>
            </a:r>
            <a:endParaRPr lang="en-US" sz="3200" dirty="0" smtClean="0"/>
          </a:p>
          <a:p>
            <a:pPr marL="0" indent="0">
              <a:buNone/>
            </a:pPr>
            <a:r>
              <a:rPr lang="en-US" sz="3200" b="1" baseline="30000" dirty="0" smtClean="0"/>
              <a:t>11</a:t>
            </a:r>
            <a:r>
              <a:rPr lang="en-US" sz="3200" b="1" baseline="30000" dirty="0"/>
              <a:t> </a:t>
            </a:r>
            <a:r>
              <a:rPr lang="en-US" sz="3200" dirty="0"/>
              <a:t>The ark of the </a:t>
            </a:r>
            <a:r>
              <a:rPr lang="en-US" sz="3200" cap="small" dirty="0"/>
              <a:t>Lord</a:t>
            </a:r>
            <a:r>
              <a:rPr lang="en-US" sz="3200" dirty="0"/>
              <a:t> remained in the house of Obed-Edom the </a:t>
            </a:r>
            <a:r>
              <a:rPr lang="en-US" sz="3200" dirty="0" err="1"/>
              <a:t>Gittite</a:t>
            </a:r>
            <a:r>
              <a:rPr lang="en-US" sz="3200" dirty="0"/>
              <a:t> for three months, and the </a:t>
            </a:r>
            <a:r>
              <a:rPr lang="en-US" sz="3200" cap="small" dirty="0"/>
              <a:t>Lord</a:t>
            </a:r>
            <a:r>
              <a:rPr lang="en-US" sz="3200" dirty="0"/>
              <a:t> blessed him and his entire household.</a:t>
            </a:r>
          </a:p>
        </p:txBody>
      </p:sp>
    </p:spTree>
    <p:extLst>
      <p:ext uri="{BB962C8B-B14F-4D97-AF65-F5344CB8AC3E}">
        <p14:creationId xmlns:p14="http://schemas.microsoft.com/office/powerpoint/2010/main" val="42508411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Template>
  <TotalTime>40</TotalTime>
  <Words>479</Words>
  <Application>Microsoft Office PowerPoint</Application>
  <PresentationFormat>Widescreen</PresentationFormat>
  <Paragraphs>70</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The Holy God!</vt:lpstr>
      <vt:lpstr>Ark of the Covenant </vt:lpstr>
      <vt:lpstr>Ark of the Covenant</vt:lpstr>
      <vt:lpstr>1 Samuel 4-6</vt:lpstr>
      <vt:lpstr>2 Samuel 6:1-2</vt:lpstr>
      <vt:lpstr>2 Samuel 6:3-5</vt:lpstr>
      <vt:lpstr>2 Samuel 6:6-7</vt:lpstr>
      <vt:lpstr>2 Samuel 6:8-9</vt:lpstr>
      <vt:lpstr>2 Samuel 6:10-11</vt:lpstr>
      <vt:lpstr>2 Samuel 6:12</vt:lpstr>
      <vt:lpstr>2 Samuel 6:13-15</vt:lpstr>
      <vt:lpstr>The Celebration Parade</vt:lpstr>
      <vt:lpstr>An Irreverent Act</vt:lpstr>
      <vt:lpstr>Story of Warning… </vt:lpstr>
      <vt:lpstr>David tries again…</vt:lpstr>
      <vt:lpstr>PowerPoint Presentation</vt:lpstr>
      <vt:lpstr>David’s wife - Michal</vt:lpstr>
      <vt:lpstr>Things to Think about…Act 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Holy God!</dc:title>
  <dc:creator>Gary Reiss</dc:creator>
  <cp:lastModifiedBy>Gary Reiss</cp:lastModifiedBy>
  <cp:revision>6</cp:revision>
  <cp:lastPrinted>2020-01-16T17:05:59Z</cp:lastPrinted>
  <dcterms:created xsi:type="dcterms:W3CDTF">2020-01-16T16:30:00Z</dcterms:created>
  <dcterms:modified xsi:type="dcterms:W3CDTF">2020-01-16T17:10:30Z</dcterms:modified>
</cp:coreProperties>
</file>