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6" d="100"/>
          <a:sy n="66" d="100"/>
        </p:scale>
        <p:origin x="600"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F628C5B-AB99-4738-9FC7-23162F2843A6}" type="datetimeFigureOut">
              <a:rPr lang="en-US" smtClean="0"/>
              <a:t>1/31/2020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661855-DF01-4E19-94AC-5CFCECF59378}" type="slidenum">
              <a:rPr lang="en-US" smtClean="0"/>
              <a:t>‹#›</a:t>
            </a:fld>
            <a:endParaRPr lang="en-US"/>
          </a:p>
        </p:txBody>
      </p:sp>
    </p:spTree>
    <p:extLst>
      <p:ext uri="{BB962C8B-B14F-4D97-AF65-F5344CB8AC3E}">
        <p14:creationId xmlns:p14="http://schemas.microsoft.com/office/powerpoint/2010/main" val="1522615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F628C5B-AB99-4738-9FC7-23162F2843A6}" type="datetimeFigureOut">
              <a:rPr lang="en-US" smtClean="0"/>
              <a:t>1/31/2020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661855-DF01-4E19-94AC-5CFCECF59378}" type="slidenum">
              <a:rPr lang="en-US" smtClean="0"/>
              <a:t>‹#›</a:t>
            </a:fld>
            <a:endParaRPr lang="en-US"/>
          </a:p>
        </p:txBody>
      </p:sp>
    </p:spTree>
    <p:extLst>
      <p:ext uri="{BB962C8B-B14F-4D97-AF65-F5344CB8AC3E}">
        <p14:creationId xmlns:p14="http://schemas.microsoft.com/office/powerpoint/2010/main" val="3378211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F628C5B-AB99-4738-9FC7-23162F2843A6}" type="datetimeFigureOut">
              <a:rPr lang="en-US" smtClean="0"/>
              <a:t>1/31/2020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661855-DF01-4E19-94AC-5CFCECF59378}" type="slidenum">
              <a:rPr lang="en-US" smtClean="0"/>
              <a:t>‹#›</a:t>
            </a:fld>
            <a:endParaRPr lang="en-US"/>
          </a:p>
        </p:txBody>
      </p:sp>
    </p:spTree>
    <p:extLst>
      <p:ext uri="{BB962C8B-B14F-4D97-AF65-F5344CB8AC3E}">
        <p14:creationId xmlns:p14="http://schemas.microsoft.com/office/powerpoint/2010/main" val="1052152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F628C5B-AB99-4738-9FC7-23162F2843A6}" type="datetimeFigureOut">
              <a:rPr lang="en-US" smtClean="0"/>
              <a:t>1/31/2020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661855-DF01-4E19-94AC-5CFCECF59378}" type="slidenum">
              <a:rPr lang="en-US" smtClean="0"/>
              <a:t>‹#›</a:t>
            </a:fld>
            <a:endParaRPr lang="en-US"/>
          </a:p>
        </p:txBody>
      </p:sp>
    </p:spTree>
    <p:extLst>
      <p:ext uri="{BB962C8B-B14F-4D97-AF65-F5344CB8AC3E}">
        <p14:creationId xmlns:p14="http://schemas.microsoft.com/office/powerpoint/2010/main" val="120331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F628C5B-AB99-4738-9FC7-23162F2843A6}" type="datetimeFigureOut">
              <a:rPr lang="en-US" smtClean="0"/>
              <a:t>1/31/2020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661855-DF01-4E19-94AC-5CFCECF59378}" type="slidenum">
              <a:rPr lang="en-US" smtClean="0"/>
              <a:t>‹#›</a:t>
            </a:fld>
            <a:endParaRPr lang="en-US"/>
          </a:p>
        </p:txBody>
      </p:sp>
    </p:spTree>
    <p:extLst>
      <p:ext uri="{BB962C8B-B14F-4D97-AF65-F5344CB8AC3E}">
        <p14:creationId xmlns:p14="http://schemas.microsoft.com/office/powerpoint/2010/main" val="1118766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F628C5B-AB99-4738-9FC7-23162F2843A6}" type="datetimeFigureOut">
              <a:rPr lang="en-US" smtClean="0"/>
              <a:t>1/31/2020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661855-DF01-4E19-94AC-5CFCECF59378}" type="slidenum">
              <a:rPr lang="en-US" smtClean="0"/>
              <a:t>‹#›</a:t>
            </a:fld>
            <a:endParaRPr lang="en-US"/>
          </a:p>
        </p:txBody>
      </p:sp>
    </p:spTree>
    <p:extLst>
      <p:ext uri="{BB962C8B-B14F-4D97-AF65-F5344CB8AC3E}">
        <p14:creationId xmlns:p14="http://schemas.microsoft.com/office/powerpoint/2010/main" val="3266715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F628C5B-AB99-4738-9FC7-23162F2843A6}" type="datetimeFigureOut">
              <a:rPr lang="en-US" smtClean="0"/>
              <a:t>1/31/2020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661855-DF01-4E19-94AC-5CFCECF59378}" type="slidenum">
              <a:rPr lang="en-US" smtClean="0"/>
              <a:t>‹#›</a:t>
            </a:fld>
            <a:endParaRPr lang="en-US"/>
          </a:p>
        </p:txBody>
      </p:sp>
    </p:spTree>
    <p:extLst>
      <p:ext uri="{BB962C8B-B14F-4D97-AF65-F5344CB8AC3E}">
        <p14:creationId xmlns:p14="http://schemas.microsoft.com/office/powerpoint/2010/main" val="15038208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F628C5B-AB99-4738-9FC7-23162F2843A6}" type="datetimeFigureOut">
              <a:rPr lang="en-US" smtClean="0"/>
              <a:t>1/31/2020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661855-DF01-4E19-94AC-5CFCECF59378}" type="slidenum">
              <a:rPr lang="en-US" smtClean="0"/>
              <a:t>‹#›</a:t>
            </a:fld>
            <a:endParaRPr lang="en-US"/>
          </a:p>
        </p:txBody>
      </p:sp>
    </p:spTree>
    <p:extLst>
      <p:ext uri="{BB962C8B-B14F-4D97-AF65-F5344CB8AC3E}">
        <p14:creationId xmlns:p14="http://schemas.microsoft.com/office/powerpoint/2010/main" val="2728435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628C5B-AB99-4738-9FC7-23162F2843A6}" type="datetimeFigureOut">
              <a:rPr lang="en-US" smtClean="0"/>
              <a:t>1/31/2020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661855-DF01-4E19-94AC-5CFCECF59378}" type="slidenum">
              <a:rPr lang="en-US" smtClean="0"/>
              <a:t>‹#›</a:t>
            </a:fld>
            <a:endParaRPr lang="en-US"/>
          </a:p>
        </p:txBody>
      </p:sp>
    </p:spTree>
    <p:extLst>
      <p:ext uri="{BB962C8B-B14F-4D97-AF65-F5344CB8AC3E}">
        <p14:creationId xmlns:p14="http://schemas.microsoft.com/office/powerpoint/2010/main" val="720099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F628C5B-AB99-4738-9FC7-23162F2843A6}" type="datetimeFigureOut">
              <a:rPr lang="en-US" smtClean="0"/>
              <a:t>1/31/2020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661855-DF01-4E19-94AC-5CFCECF59378}" type="slidenum">
              <a:rPr lang="en-US" smtClean="0"/>
              <a:t>‹#›</a:t>
            </a:fld>
            <a:endParaRPr lang="en-US"/>
          </a:p>
        </p:txBody>
      </p:sp>
    </p:spTree>
    <p:extLst>
      <p:ext uri="{BB962C8B-B14F-4D97-AF65-F5344CB8AC3E}">
        <p14:creationId xmlns:p14="http://schemas.microsoft.com/office/powerpoint/2010/main" val="7767013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F628C5B-AB99-4738-9FC7-23162F2843A6}" type="datetimeFigureOut">
              <a:rPr lang="en-US" smtClean="0"/>
              <a:t>1/31/2020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661855-DF01-4E19-94AC-5CFCECF59378}" type="slidenum">
              <a:rPr lang="en-US" smtClean="0"/>
              <a:t>‹#›</a:t>
            </a:fld>
            <a:endParaRPr lang="en-US"/>
          </a:p>
        </p:txBody>
      </p:sp>
    </p:spTree>
    <p:extLst>
      <p:ext uri="{BB962C8B-B14F-4D97-AF65-F5344CB8AC3E}">
        <p14:creationId xmlns:p14="http://schemas.microsoft.com/office/powerpoint/2010/main" val="3290117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628C5B-AB99-4738-9FC7-23162F2843A6}" type="datetimeFigureOut">
              <a:rPr lang="en-US" smtClean="0"/>
              <a:t>1/31/2020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661855-DF01-4E19-94AC-5CFCECF59378}" type="slidenum">
              <a:rPr lang="en-US" smtClean="0"/>
              <a:t>‹#›</a:t>
            </a:fld>
            <a:endParaRPr lang="en-US"/>
          </a:p>
        </p:txBody>
      </p:sp>
    </p:spTree>
    <p:extLst>
      <p:ext uri="{BB962C8B-B14F-4D97-AF65-F5344CB8AC3E}">
        <p14:creationId xmlns:p14="http://schemas.microsoft.com/office/powerpoint/2010/main" val="229185028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smtClean="0"/>
              <a:t>The Joys &amp; Dangers of </a:t>
            </a:r>
            <a:br>
              <a:rPr lang="en-US" b="1" dirty="0" smtClean="0"/>
            </a:br>
            <a:r>
              <a:rPr lang="en-US" b="1" dirty="0" smtClean="0"/>
              <a:t>Second-hand Faith</a:t>
            </a:r>
            <a:endParaRPr lang="en-US" b="1" dirty="0"/>
          </a:p>
        </p:txBody>
      </p:sp>
      <p:sp>
        <p:nvSpPr>
          <p:cNvPr id="3" name="Subtitle 2"/>
          <p:cNvSpPr>
            <a:spLocks noGrp="1"/>
          </p:cNvSpPr>
          <p:nvPr>
            <p:ph type="subTitle" idx="1"/>
          </p:nvPr>
        </p:nvSpPr>
        <p:spPr>
          <a:xfrm>
            <a:off x="1524000" y="4090736"/>
            <a:ext cx="9144000" cy="1167063"/>
          </a:xfrm>
        </p:spPr>
        <p:txBody>
          <a:bodyPr>
            <a:normAutofit/>
          </a:bodyPr>
          <a:lstStyle/>
          <a:p>
            <a:r>
              <a:rPr lang="en-US" sz="5400" dirty="0" smtClean="0"/>
              <a:t>Judges 4-5</a:t>
            </a:r>
            <a:endParaRPr lang="en-US" sz="5400" dirty="0"/>
          </a:p>
        </p:txBody>
      </p:sp>
    </p:spTree>
    <p:extLst>
      <p:ext uri="{BB962C8B-B14F-4D97-AF65-F5344CB8AC3E}">
        <p14:creationId xmlns:p14="http://schemas.microsoft.com/office/powerpoint/2010/main" val="25086404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Note the Contrast…</a:t>
            </a:r>
            <a:endParaRPr lang="en-US" sz="5400" dirty="0"/>
          </a:p>
        </p:txBody>
      </p:sp>
      <p:sp>
        <p:nvSpPr>
          <p:cNvPr id="3" name="Content Placeholder 2"/>
          <p:cNvSpPr>
            <a:spLocks noGrp="1"/>
          </p:cNvSpPr>
          <p:nvPr>
            <p:ph idx="1"/>
          </p:nvPr>
        </p:nvSpPr>
        <p:spPr/>
        <p:txBody>
          <a:bodyPr>
            <a:normAutofit/>
          </a:bodyPr>
          <a:lstStyle/>
          <a:p>
            <a:r>
              <a:rPr lang="en-US" sz="3600" dirty="0"/>
              <a:t>“The people did what was evil in the eyes of the Lord</a:t>
            </a:r>
            <a:r>
              <a:rPr lang="en-US" sz="3600" dirty="0" smtClean="0"/>
              <a:t>”</a:t>
            </a:r>
          </a:p>
          <a:p>
            <a:endParaRPr lang="en-US" sz="3600" dirty="0"/>
          </a:p>
          <a:p>
            <a:r>
              <a:rPr lang="en-US" sz="3600" dirty="0"/>
              <a:t>“The people did what was right in their own eyes</a:t>
            </a:r>
            <a:r>
              <a:rPr lang="en-US" sz="3600" dirty="0" smtClean="0"/>
              <a:t>.”</a:t>
            </a:r>
            <a:endParaRPr lang="en-US" sz="3600" dirty="0"/>
          </a:p>
        </p:txBody>
      </p:sp>
    </p:spTree>
    <p:extLst>
      <p:ext uri="{BB962C8B-B14F-4D97-AF65-F5344CB8AC3E}">
        <p14:creationId xmlns:p14="http://schemas.microsoft.com/office/powerpoint/2010/main" val="34572109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Judges 4:1</a:t>
            </a:r>
            <a:endParaRPr lang="en-US" sz="5400" dirty="0"/>
          </a:p>
        </p:txBody>
      </p:sp>
      <p:sp>
        <p:nvSpPr>
          <p:cNvPr id="3" name="Content Placeholder 2"/>
          <p:cNvSpPr>
            <a:spLocks noGrp="1"/>
          </p:cNvSpPr>
          <p:nvPr>
            <p:ph idx="1"/>
          </p:nvPr>
        </p:nvSpPr>
        <p:spPr/>
        <p:txBody>
          <a:bodyPr>
            <a:normAutofit/>
          </a:bodyPr>
          <a:lstStyle/>
          <a:p>
            <a:pPr marL="0" indent="0">
              <a:buNone/>
            </a:pPr>
            <a:r>
              <a:rPr lang="en-US" sz="3600" dirty="0"/>
              <a:t>“Again the Israelites did evil in the eyes of the Lord.” </a:t>
            </a:r>
          </a:p>
        </p:txBody>
      </p:sp>
    </p:spTree>
    <p:extLst>
      <p:ext uri="{BB962C8B-B14F-4D97-AF65-F5344CB8AC3E}">
        <p14:creationId xmlns:p14="http://schemas.microsoft.com/office/powerpoint/2010/main" val="7229309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Judges 4:3</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dirty="0" smtClean="0"/>
              <a:t>“they cried to the Lord for help.”</a:t>
            </a:r>
            <a:endParaRPr lang="en-US" sz="4000" dirty="0"/>
          </a:p>
        </p:txBody>
      </p:sp>
    </p:spTree>
    <p:extLst>
      <p:ext uri="{BB962C8B-B14F-4D97-AF65-F5344CB8AC3E}">
        <p14:creationId xmlns:p14="http://schemas.microsoft.com/office/powerpoint/2010/main" val="37365070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Deborah</a:t>
            </a:r>
            <a:endParaRPr lang="en-US" sz="5400" dirty="0"/>
          </a:p>
        </p:txBody>
      </p:sp>
      <p:sp>
        <p:nvSpPr>
          <p:cNvPr id="3" name="Content Placeholder 2"/>
          <p:cNvSpPr>
            <a:spLocks noGrp="1"/>
          </p:cNvSpPr>
          <p:nvPr>
            <p:ph idx="1"/>
          </p:nvPr>
        </p:nvSpPr>
        <p:spPr/>
        <p:txBody>
          <a:bodyPr>
            <a:normAutofit/>
          </a:bodyPr>
          <a:lstStyle/>
          <a:p>
            <a:r>
              <a:rPr lang="en-US" sz="4000" dirty="0" smtClean="0"/>
              <a:t>A prophet (4)</a:t>
            </a:r>
          </a:p>
          <a:p>
            <a:r>
              <a:rPr lang="en-US" sz="4000" dirty="0" smtClean="0"/>
              <a:t>“leading Israel at that time” (4)</a:t>
            </a:r>
          </a:p>
          <a:p>
            <a:r>
              <a:rPr lang="en-US" sz="4000" dirty="0" smtClean="0"/>
              <a:t>Settled disputes (5)</a:t>
            </a:r>
          </a:p>
          <a:p>
            <a:r>
              <a:rPr lang="en-US" sz="4000" dirty="0" smtClean="0"/>
              <a:t>Calls on Barak to gather an army (6)</a:t>
            </a:r>
            <a:endParaRPr lang="en-US" sz="4000" dirty="0"/>
          </a:p>
        </p:txBody>
      </p:sp>
    </p:spTree>
    <p:extLst>
      <p:ext uri="{BB962C8B-B14F-4D97-AF65-F5344CB8AC3E}">
        <p14:creationId xmlns:p14="http://schemas.microsoft.com/office/powerpoint/2010/main" val="6326530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err="1" smtClean="0"/>
              <a:t>Sisera</a:t>
            </a:r>
            <a:endParaRPr lang="en-US" sz="5400" dirty="0"/>
          </a:p>
        </p:txBody>
      </p:sp>
      <p:sp>
        <p:nvSpPr>
          <p:cNvPr id="3" name="Content Placeholder 2"/>
          <p:cNvSpPr>
            <a:spLocks noGrp="1"/>
          </p:cNvSpPr>
          <p:nvPr>
            <p:ph idx="1"/>
          </p:nvPr>
        </p:nvSpPr>
        <p:spPr/>
        <p:txBody>
          <a:bodyPr>
            <a:normAutofit/>
          </a:bodyPr>
          <a:lstStyle/>
          <a:p>
            <a:r>
              <a:rPr lang="en-US" sz="4000" dirty="0" smtClean="0"/>
              <a:t>Army General for King </a:t>
            </a:r>
            <a:r>
              <a:rPr lang="en-US" sz="4000" dirty="0" err="1" smtClean="0"/>
              <a:t>Jabin</a:t>
            </a:r>
            <a:endParaRPr lang="en-US" sz="4000" dirty="0" smtClean="0"/>
          </a:p>
          <a:p>
            <a:r>
              <a:rPr lang="en-US" sz="4000" dirty="0" smtClean="0"/>
              <a:t>900 chariots fitted with iron (high tech)</a:t>
            </a:r>
          </a:p>
          <a:p>
            <a:r>
              <a:rPr lang="en-US" sz="4000" dirty="0" smtClean="0"/>
              <a:t>Advantage… speed and strength</a:t>
            </a:r>
            <a:endParaRPr lang="en-US" sz="4000" dirty="0"/>
          </a:p>
        </p:txBody>
      </p:sp>
    </p:spTree>
    <p:extLst>
      <p:ext uri="{BB962C8B-B14F-4D97-AF65-F5344CB8AC3E}">
        <p14:creationId xmlns:p14="http://schemas.microsoft.com/office/powerpoint/2010/main" val="26303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Judges 4:8 – Barak to Deborah</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dirty="0" smtClean="0"/>
              <a:t>“If you go with me, I will go; but if you don’t go with me, I won’t go.”</a:t>
            </a:r>
            <a:endParaRPr lang="en-US" sz="4000" dirty="0"/>
          </a:p>
        </p:txBody>
      </p:sp>
    </p:spTree>
    <p:extLst>
      <p:ext uri="{BB962C8B-B14F-4D97-AF65-F5344CB8AC3E}">
        <p14:creationId xmlns:p14="http://schemas.microsoft.com/office/powerpoint/2010/main" val="16882788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Judges 4:9 Deborah to Barak</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dirty="0"/>
              <a:t>“because of the course you are taking, the honor will not be yours, for the Lord will deliver </a:t>
            </a:r>
            <a:r>
              <a:rPr lang="en-US" sz="4000" dirty="0" err="1"/>
              <a:t>Sisera</a:t>
            </a:r>
            <a:r>
              <a:rPr lang="en-US" sz="4000" dirty="0"/>
              <a:t> into the hands of a woman.”</a:t>
            </a:r>
          </a:p>
        </p:txBody>
      </p:sp>
    </p:spTree>
    <p:extLst>
      <p:ext uri="{BB962C8B-B14F-4D97-AF65-F5344CB8AC3E}">
        <p14:creationId xmlns:p14="http://schemas.microsoft.com/office/powerpoint/2010/main" val="19536083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The Battle</a:t>
            </a:r>
            <a:endParaRPr lang="en-US" sz="5400" dirty="0"/>
          </a:p>
        </p:txBody>
      </p:sp>
      <p:sp>
        <p:nvSpPr>
          <p:cNvPr id="3" name="Content Placeholder 2"/>
          <p:cNvSpPr>
            <a:spLocks noGrp="1"/>
          </p:cNvSpPr>
          <p:nvPr>
            <p:ph idx="1"/>
          </p:nvPr>
        </p:nvSpPr>
        <p:spPr/>
        <p:txBody>
          <a:bodyPr>
            <a:normAutofit/>
          </a:bodyPr>
          <a:lstStyle/>
          <a:p>
            <a:r>
              <a:rPr lang="en-US" sz="4000" dirty="0" smtClean="0"/>
              <a:t>Judges 4:15 “At Barak’s advance, the Lord routed </a:t>
            </a:r>
            <a:r>
              <a:rPr lang="en-US" sz="4000" dirty="0" err="1" smtClean="0"/>
              <a:t>Sisera</a:t>
            </a:r>
            <a:r>
              <a:rPr lang="en-US" sz="4000" dirty="0" smtClean="0"/>
              <a:t> and all his chariots and army by the sword, and </a:t>
            </a:r>
            <a:r>
              <a:rPr lang="en-US" sz="4000" dirty="0" err="1" smtClean="0"/>
              <a:t>Sisera</a:t>
            </a:r>
            <a:r>
              <a:rPr lang="en-US" sz="4000" dirty="0" smtClean="0"/>
              <a:t> got down from his chariot and fled on foot.”</a:t>
            </a:r>
          </a:p>
          <a:p>
            <a:r>
              <a:rPr lang="en-US" sz="4000" dirty="0" smtClean="0"/>
              <a:t>Judges 5 (Poetic form of the story). God brought rain and chariots got stuck in the mud… charioteers and </a:t>
            </a:r>
            <a:r>
              <a:rPr lang="en-US" sz="4000" dirty="0" err="1" smtClean="0"/>
              <a:t>Sisera</a:t>
            </a:r>
            <a:r>
              <a:rPr lang="en-US" sz="4000" dirty="0" smtClean="0"/>
              <a:t> run for their lives.</a:t>
            </a:r>
            <a:endParaRPr lang="en-US" sz="4000" dirty="0"/>
          </a:p>
        </p:txBody>
      </p:sp>
    </p:spTree>
    <p:extLst>
      <p:ext uri="{BB962C8B-B14F-4D97-AF65-F5344CB8AC3E}">
        <p14:creationId xmlns:p14="http://schemas.microsoft.com/office/powerpoint/2010/main" val="10247984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A Tent</a:t>
            </a:r>
            <a:endParaRPr lang="en-US" sz="5400" dirty="0"/>
          </a:p>
        </p:txBody>
      </p:sp>
      <p:sp>
        <p:nvSpPr>
          <p:cNvPr id="3" name="Content Placeholder 2"/>
          <p:cNvSpPr>
            <a:spLocks noGrp="1"/>
          </p:cNvSpPr>
          <p:nvPr>
            <p:ph idx="1"/>
          </p:nvPr>
        </p:nvSpPr>
        <p:spPr/>
        <p:txBody>
          <a:bodyPr>
            <a:normAutofit/>
          </a:bodyPr>
          <a:lstStyle/>
          <a:p>
            <a:r>
              <a:rPr lang="en-US" sz="4000" dirty="0" err="1" smtClean="0"/>
              <a:t>Sisera</a:t>
            </a:r>
            <a:r>
              <a:rPr lang="en-US" sz="4000" dirty="0" smtClean="0"/>
              <a:t> exhausted</a:t>
            </a:r>
          </a:p>
          <a:p>
            <a:r>
              <a:rPr lang="en-US" sz="4000" dirty="0" smtClean="0"/>
              <a:t>A woman – Jael offers him a drink and rest</a:t>
            </a:r>
          </a:p>
          <a:p>
            <a:r>
              <a:rPr lang="en-US" sz="4000" dirty="0" smtClean="0"/>
              <a:t>Milk and a blanket</a:t>
            </a:r>
          </a:p>
          <a:p>
            <a:r>
              <a:rPr lang="en-US" sz="4000" dirty="0" err="1" smtClean="0"/>
              <a:t>Sisera</a:t>
            </a:r>
            <a:r>
              <a:rPr lang="en-US" sz="4000" dirty="0" smtClean="0"/>
              <a:t> sleeps</a:t>
            </a:r>
          </a:p>
          <a:p>
            <a:r>
              <a:rPr lang="en-US" sz="4000" dirty="0" smtClean="0"/>
              <a:t>The gory details</a:t>
            </a:r>
          </a:p>
          <a:p>
            <a:r>
              <a:rPr lang="en-US" sz="4000" dirty="0" smtClean="0"/>
              <a:t>Jael – the woman who gets the glory</a:t>
            </a:r>
            <a:endParaRPr lang="en-US" sz="4000" dirty="0"/>
          </a:p>
        </p:txBody>
      </p:sp>
    </p:spTree>
    <p:extLst>
      <p:ext uri="{BB962C8B-B14F-4D97-AF65-F5344CB8AC3E}">
        <p14:creationId xmlns:p14="http://schemas.microsoft.com/office/powerpoint/2010/main" val="26089065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Joys of Second-hand Faith</a:t>
            </a:r>
            <a:endParaRPr lang="en-US" sz="5400" dirty="0"/>
          </a:p>
        </p:txBody>
      </p:sp>
      <p:sp>
        <p:nvSpPr>
          <p:cNvPr id="3" name="Content Placeholder 2"/>
          <p:cNvSpPr>
            <a:spLocks noGrp="1"/>
          </p:cNvSpPr>
          <p:nvPr>
            <p:ph idx="1"/>
          </p:nvPr>
        </p:nvSpPr>
        <p:spPr/>
        <p:txBody>
          <a:bodyPr>
            <a:normAutofit/>
          </a:bodyPr>
          <a:lstStyle/>
          <a:p>
            <a:r>
              <a:rPr lang="en-US" sz="4000" dirty="0" smtClean="0"/>
              <a:t>Joshua &amp; Family committed to the Lord</a:t>
            </a:r>
          </a:p>
          <a:p>
            <a:r>
              <a:rPr lang="en-US" sz="4000" dirty="0" smtClean="0"/>
              <a:t>Grateful for parents and grandparents who served the Lord</a:t>
            </a:r>
          </a:p>
          <a:p>
            <a:r>
              <a:rPr lang="en-US" sz="4000" dirty="0" smtClean="0"/>
              <a:t>Great joy when kids and grandkids serve the Lord</a:t>
            </a:r>
            <a:endParaRPr lang="en-US" sz="4000" dirty="0"/>
          </a:p>
        </p:txBody>
      </p:sp>
    </p:spTree>
    <p:extLst>
      <p:ext uri="{BB962C8B-B14F-4D97-AF65-F5344CB8AC3E}">
        <p14:creationId xmlns:p14="http://schemas.microsoft.com/office/powerpoint/2010/main" val="23595991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Joshua 1:2</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dirty="0"/>
              <a:t>“Moses my servant is dead. Now then, you and all these people, get ready to cross the Jordan River into the land I am about to give to them—to the Israelites.”</a:t>
            </a:r>
          </a:p>
        </p:txBody>
      </p:sp>
    </p:spTree>
    <p:extLst>
      <p:ext uri="{BB962C8B-B14F-4D97-AF65-F5344CB8AC3E}">
        <p14:creationId xmlns:p14="http://schemas.microsoft.com/office/powerpoint/2010/main" val="28530382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The Dangers of Second-hand Faith</a:t>
            </a:r>
            <a:endParaRPr lang="en-US" sz="5400" dirty="0"/>
          </a:p>
        </p:txBody>
      </p:sp>
      <p:sp>
        <p:nvSpPr>
          <p:cNvPr id="3" name="Content Placeholder 2"/>
          <p:cNvSpPr>
            <a:spLocks noGrp="1"/>
          </p:cNvSpPr>
          <p:nvPr>
            <p:ph idx="1"/>
          </p:nvPr>
        </p:nvSpPr>
        <p:spPr/>
        <p:txBody>
          <a:bodyPr>
            <a:normAutofit/>
          </a:bodyPr>
          <a:lstStyle/>
          <a:p>
            <a:r>
              <a:rPr lang="en-US" sz="3200" dirty="0" smtClean="0"/>
              <a:t>The Lord never “makes” us follow Him… a Choice</a:t>
            </a:r>
          </a:p>
          <a:p>
            <a:r>
              <a:rPr lang="en-US" sz="3200" dirty="0" smtClean="0"/>
              <a:t>Danger of claiming “Christian” because family is… without actually knowing Jesus</a:t>
            </a:r>
          </a:p>
          <a:p>
            <a:r>
              <a:rPr lang="en-US" sz="3200" dirty="0" smtClean="0"/>
              <a:t>If we don’t know Jesus… More vulnerable to ways of the culture</a:t>
            </a:r>
          </a:p>
          <a:p>
            <a:r>
              <a:rPr lang="en-US" sz="3200" dirty="0" smtClean="0"/>
              <a:t>In Judges… people only called on God when in big trouble… but once out of trouble went back to old ways</a:t>
            </a:r>
          </a:p>
          <a:p>
            <a:r>
              <a:rPr lang="en-US" sz="3200" dirty="0" smtClean="0"/>
              <a:t>Judges describes military victory but not spiritual victory</a:t>
            </a:r>
            <a:endParaRPr lang="en-US" sz="3200" dirty="0"/>
          </a:p>
        </p:txBody>
      </p:sp>
    </p:spTree>
    <p:extLst>
      <p:ext uri="{BB962C8B-B14F-4D97-AF65-F5344CB8AC3E}">
        <p14:creationId xmlns:p14="http://schemas.microsoft.com/office/powerpoint/2010/main" val="10471244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4000" dirty="0" smtClean="0"/>
              <a:t>REACHING THE NEXT GENERATION ALWAYS NEEDS TO BE A PRIORITY FOR THE CHURCH!</a:t>
            </a:r>
            <a:endParaRPr lang="en-US" sz="4000" dirty="0"/>
          </a:p>
        </p:txBody>
      </p:sp>
    </p:spTree>
    <p:extLst>
      <p:ext uri="{BB962C8B-B14F-4D97-AF65-F5344CB8AC3E}">
        <p14:creationId xmlns:p14="http://schemas.microsoft.com/office/powerpoint/2010/main" val="6423654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Joshua 1:5-6a</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dirty="0"/>
              <a:t>“As I was with Moses, so I will be with you; I will never leave you nor forsake you. Be strong and courageous.” </a:t>
            </a:r>
          </a:p>
        </p:txBody>
      </p:sp>
    </p:spTree>
    <p:extLst>
      <p:ext uri="{BB962C8B-B14F-4D97-AF65-F5344CB8AC3E}">
        <p14:creationId xmlns:p14="http://schemas.microsoft.com/office/powerpoint/2010/main" val="17714783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Joshua 1:8</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dirty="0"/>
              <a:t>“Keep this Book of the Law always on your lips; meditate on it day and night, so that you may be careful to do everything written in it.”</a:t>
            </a:r>
          </a:p>
        </p:txBody>
      </p:sp>
    </p:spTree>
    <p:extLst>
      <p:ext uri="{BB962C8B-B14F-4D97-AF65-F5344CB8AC3E}">
        <p14:creationId xmlns:p14="http://schemas.microsoft.com/office/powerpoint/2010/main" val="34607846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Joshua 24:14-15</a:t>
            </a:r>
            <a:endParaRPr lang="en-US" sz="5400" dirty="0"/>
          </a:p>
        </p:txBody>
      </p:sp>
      <p:sp>
        <p:nvSpPr>
          <p:cNvPr id="3" name="Content Placeholder 2"/>
          <p:cNvSpPr>
            <a:spLocks noGrp="1"/>
          </p:cNvSpPr>
          <p:nvPr>
            <p:ph idx="1"/>
          </p:nvPr>
        </p:nvSpPr>
        <p:spPr/>
        <p:txBody>
          <a:bodyPr>
            <a:normAutofit/>
          </a:bodyPr>
          <a:lstStyle/>
          <a:p>
            <a:pPr marL="0" indent="0">
              <a:buNone/>
            </a:pPr>
            <a:r>
              <a:rPr lang="en-US" sz="3600" dirty="0"/>
              <a:t>“Now fear the Lord and serve him with all faithfulness. Throw away the gods your ancestors worshiped… and serve the Lord. But if serving the Lord seems undesirable to you, then choose for yourselves this day whom you will serve, whether the gods your ancestors served… or the gods of the Amorites, in whose land you are living. </a:t>
            </a:r>
            <a:r>
              <a:rPr lang="en-US" sz="3600" b="1" dirty="0"/>
              <a:t>But as for me and my household, we will serve the Lord.”</a:t>
            </a:r>
            <a:endParaRPr lang="en-US" sz="3600" dirty="0"/>
          </a:p>
        </p:txBody>
      </p:sp>
    </p:spTree>
    <p:extLst>
      <p:ext uri="{BB962C8B-B14F-4D97-AF65-F5344CB8AC3E}">
        <p14:creationId xmlns:p14="http://schemas.microsoft.com/office/powerpoint/2010/main" val="8148083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Judges 2:7</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dirty="0"/>
              <a:t>“The people served the Lord throughout the lifetime of Joshua.”</a:t>
            </a:r>
          </a:p>
          <a:p>
            <a:pPr marL="0" indent="0">
              <a:buNone/>
            </a:pPr>
            <a:endParaRPr lang="en-US" sz="4000" dirty="0"/>
          </a:p>
        </p:txBody>
      </p:sp>
    </p:spTree>
    <p:extLst>
      <p:ext uri="{BB962C8B-B14F-4D97-AF65-F5344CB8AC3E}">
        <p14:creationId xmlns:p14="http://schemas.microsoft.com/office/powerpoint/2010/main" val="21633031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Judges 2:10-11</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dirty="0"/>
              <a:t>“After that whole generation had been gathered to their ancestors, another generation grew up who knew neither the Lord nor what he had done for Israel. Then the Israelites did evil in the eyes of the Lord and served the </a:t>
            </a:r>
            <a:r>
              <a:rPr lang="en-US" sz="4000" dirty="0" err="1"/>
              <a:t>Baals</a:t>
            </a:r>
            <a:r>
              <a:rPr lang="en-US" sz="4000" dirty="0"/>
              <a:t>.”</a:t>
            </a:r>
          </a:p>
        </p:txBody>
      </p:sp>
    </p:spTree>
    <p:extLst>
      <p:ext uri="{BB962C8B-B14F-4D97-AF65-F5344CB8AC3E}">
        <p14:creationId xmlns:p14="http://schemas.microsoft.com/office/powerpoint/2010/main" val="32668292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Began a Pattern</a:t>
            </a:r>
            <a:endParaRPr lang="en-US" sz="5400" dirty="0"/>
          </a:p>
        </p:txBody>
      </p:sp>
      <p:sp>
        <p:nvSpPr>
          <p:cNvPr id="3" name="Content Placeholder 2"/>
          <p:cNvSpPr>
            <a:spLocks noGrp="1"/>
          </p:cNvSpPr>
          <p:nvPr>
            <p:ph idx="1"/>
          </p:nvPr>
        </p:nvSpPr>
        <p:spPr/>
        <p:txBody>
          <a:bodyPr>
            <a:normAutofit/>
          </a:bodyPr>
          <a:lstStyle/>
          <a:p>
            <a:r>
              <a:rPr lang="en-US" sz="4000" dirty="0" smtClean="0"/>
              <a:t>The people would do evil in the eyes of the Lord</a:t>
            </a:r>
          </a:p>
          <a:p>
            <a:r>
              <a:rPr lang="en-US" sz="4000" dirty="0" smtClean="0"/>
              <a:t>The people would cry to God for help</a:t>
            </a:r>
          </a:p>
          <a:p>
            <a:r>
              <a:rPr lang="en-US" sz="4000" dirty="0" smtClean="0"/>
              <a:t>The Lord would send a Judge to deliver them</a:t>
            </a:r>
          </a:p>
          <a:p>
            <a:r>
              <a:rPr lang="en-US" sz="4000" dirty="0" smtClean="0"/>
              <a:t>They would do okay for a while</a:t>
            </a:r>
          </a:p>
          <a:p>
            <a:r>
              <a:rPr lang="en-US" sz="4000" dirty="0" smtClean="0"/>
              <a:t>Then… They would do evil in the eyes of the Lord… etc.</a:t>
            </a:r>
            <a:endParaRPr lang="en-US" sz="4000" dirty="0"/>
          </a:p>
        </p:txBody>
      </p:sp>
    </p:spTree>
    <p:extLst>
      <p:ext uri="{BB962C8B-B14F-4D97-AF65-F5344CB8AC3E}">
        <p14:creationId xmlns:p14="http://schemas.microsoft.com/office/powerpoint/2010/main" val="38926375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Judges 21:25</a:t>
            </a:r>
            <a:endParaRPr lang="en-US" sz="5400" dirty="0"/>
          </a:p>
        </p:txBody>
      </p:sp>
      <p:sp>
        <p:nvSpPr>
          <p:cNvPr id="3" name="Content Placeholder 2"/>
          <p:cNvSpPr>
            <a:spLocks noGrp="1"/>
          </p:cNvSpPr>
          <p:nvPr>
            <p:ph idx="1"/>
          </p:nvPr>
        </p:nvSpPr>
        <p:spPr/>
        <p:txBody>
          <a:bodyPr>
            <a:normAutofit/>
          </a:bodyPr>
          <a:lstStyle/>
          <a:p>
            <a:r>
              <a:rPr lang="en-US" sz="4000" dirty="0"/>
              <a:t>“In those days Israel had no king; everyone did as they saw fit.” (NIV)</a:t>
            </a:r>
          </a:p>
          <a:p>
            <a:r>
              <a:rPr lang="en-US" sz="4000" dirty="0" smtClean="0"/>
              <a:t>“In </a:t>
            </a:r>
            <a:r>
              <a:rPr lang="en-US" sz="4000" dirty="0"/>
              <a:t>those days there was no king in Israel; all the people did what was right in their own eyes.” (NRSV)</a:t>
            </a:r>
          </a:p>
          <a:p>
            <a:endParaRPr lang="en-US" sz="4000" dirty="0"/>
          </a:p>
        </p:txBody>
      </p:sp>
    </p:spTree>
    <p:extLst>
      <p:ext uri="{BB962C8B-B14F-4D97-AF65-F5344CB8AC3E}">
        <p14:creationId xmlns:p14="http://schemas.microsoft.com/office/powerpoint/2010/main" val="121141501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3E4F19A7-A959-40BB-972C-4880BAF8EB09}"/>
    </a:ext>
  </a:extLst>
</a:theme>
</file>

<file path=docProps/app.xml><?xml version="1.0" encoding="utf-8"?>
<Properties xmlns="http://schemas.openxmlformats.org/officeDocument/2006/extended-properties" xmlns:vt="http://schemas.openxmlformats.org/officeDocument/2006/docPropsVTypes">
  <Template>Office Theme</Template>
  <TotalTime>40</TotalTime>
  <Words>735</Words>
  <Application>Microsoft Office PowerPoint</Application>
  <PresentationFormat>Widescreen</PresentationFormat>
  <Paragraphs>65</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The Joys &amp; Dangers of  Second-hand Faith</vt:lpstr>
      <vt:lpstr>Joshua 1:2</vt:lpstr>
      <vt:lpstr>Joshua 1:5-6a</vt:lpstr>
      <vt:lpstr>Joshua 1:8</vt:lpstr>
      <vt:lpstr>Joshua 24:14-15</vt:lpstr>
      <vt:lpstr>Judges 2:7</vt:lpstr>
      <vt:lpstr>Judges 2:10-11</vt:lpstr>
      <vt:lpstr>Began a Pattern</vt:lpstr>
      <vt:lpstr>Judges 21:25</vt:lpstr>
      <vt:lpstr>Note the Contrast…</vt:lpstr>
      <vt:lpstr>Judges 4:1</vt:lpstr>
      <vt:lpstr>Judges 4:3</vt:lpstr>
      <vt:lpstr>Deborah</vt:lpstr>
      <vt:lpstr>Sisera</vt:lpstr>
      <vt:lpstr>Judges 4:8 – Barak to Deborah</vt:lpstr>
      <vt:lpstr>Judges 4:9 Deborah to Barak</vt:lpstr>
      <vt:lpstr>The Battle</vt:lpstr>
      <vt:lpstr>A Tent</vt:lpstr>
      <vt:lpstr>Joys of Second-hand Faith</vt:lpstr>
      <vt:lpstr>The Dangers of Second-hand Faith</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Joys &amp; Dangers of  Second-hand Faith</dc:title>
  <dc:creator>Gary Reiss</dc:creator>
  <cp:lastModifiedBy>Gary Reiss</cp:lastModifiedBy>
  <cp:revision>6</cp:revision>
  <cp:lastPrinted>2020-01-31T16:55:47Z</cp:lastPrinted>
  <dcterms:created xsi:type="dcterms:W3CDTF">2020-01-31T16:15:53Z</dcterms:created>
  <dcterms:modified xsi:type="dcterms:W3CDTF">2020-01-31T16:56:15Z</dcterms:modified>
</cp:coreProperties>
</file>