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BD7CA1-3163-4F71-8BDF-4A535D98708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3771767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BD7CA1-3163-4F71-8BDF-4A535D98708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1707058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BD7CA1-3163-4F71-8BDF-4A535D98708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1149713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BD7CA1-3163-4F71-8BDF-4A535D98708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374481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FBD7CA1-3163-4F71-8BDF-4A535D98708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3681909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FBD7CA1-3163-4F71-8BDF-4A535D98708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4281546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BD7CA1-3163-4F71-8BDF-4A535D98708A}"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423527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BD7CA1-3163-4F71-8BDF-4A535D98708A}"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1359130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BD7CA1-3163-4F71-8BDF-4A535D98708A}" type="datetimeFigureOut">
              <a:rPr lang="en-US" smtClean="0"/>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3173032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BD7CA1-3163-4F71-8BDF-4A535D98708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3333271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FBD7CA1-3163-4F71-8BDF-4A535D98708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63C8D8-9254-4ADA-8C54-1DC6B2E1F19C}" type="slidenum">
              <a:rPr lang="en-US" smtClean="0"/>
              <a:t>‹#›</a:t>
            </a:fld>
            <a:endParaRPr lang="en-US"/>
          </a:p>
        </p:txBody>
      </p:sp>
    </p:spTree>
    <p:extLst>
      <p:ext uri="{BB962C8B-B14F-4D97-AF65-F5344CB8AC3E}">
        <p14:creationId xmlns:p14="http://schemas.microsoft.com/office/powerpoint/2010/main" val="489425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D7CA1-3163-4F71-8BDF-4A535D98708A}" type="datetimeFigureOut">
              <a:rPr lang="en-US" smtClean="0"/>
              <a:t>12/9/2020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3C8D8-9254-4ADA-8C54-1DC6B2E1F19C}" type="slidenum">
              <a:rPr lang="en-US" smtClean="0"/>
              <a:t>‹#›</a:t>
            </a:fld>
            <a:endParaRPr lang="en-US"/>
          </a:p>
        </p:txBody>
      </p:sp>
    </p:spTree>
    <p:extLst>
      <p:ext uri="{BB962C8B-B14F-4D97-AF65-F5344CB8AC3E}">
        <p14:creationId xmlns:p14="http://schemas.microsoft.com/office/powerpoint/2010/main" val="2351964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Joy: </a:t>
            </a:r>
            <a:br>
              <a:rPr lang="en-US" dirty="0" smtClean="0"/>
            </a:br>
            <a:r>
              <a:rPr lang="en-US" dirty="0" smtClean="0"/>
              <a:t>Joint Mission with God</a:t>
            </a:r>
            <a:endParaRPr lang="en-US" dirty="0"/>
          </a:p>
        </p:txBody>
      </p:sp>
      <p:sp>
        <p:nvSpPr>
          <p:cNvPr id="3" name="Subtitle 2"/>
          <p:cNvSpPr>
            <a:spLocks noGrp="1"/>
          </p:cNvSpPr>
          <p:nvPr>
            <p:ph type="subTitle" idx="1"/>
          </p:nvPr>
        </p:nvSpPr>
        <p:spPr/>
        <p:txBody>
          <a:bodyPr>
            <a:normAutofit/>
          </a:bodyPr>
          <a:lstStyle/>
          <a:p>
            <a:r>
              <a:rPr lang="en-US" sz="5400" dirty="0" smtClean="0"/>
              <a:t>Isaiah 61:1-11</a:t>
            </a:r>
            <a:endParaRPr lang="en-US" sz="5400" dirty="0"/>
          </a:p>
        </p:txBody>
      </p:sp>
    </p:spTree>
    <p:extLst>
      <p:ext uri="{BB962C8B-B14F-4D97-AF65-F5344CB8AC3E}">
        <p14:creationId xmlns:p14="http://schemas.microsoft.com/office/powerpoint/2010/main" val="3279329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Leviticus 25:10</a:t>
            </a:r>
            <a:endParaRPr lang="en-US" sz="5400" dirty="0"/>
          </a:p>
        </p:txBody>
      </p:sp>
      <p:sp>
        <p:nvSpPr>
          <p:cNvPr id="3" name="Content Placeholder 2"/>
          <p:cNvSpPr>
            <a:spLocks noGrp="1"/>
          </p:cNvSpPr>
          <p:nvPr>
            <p:ph idx="1"/>
          </p:nvPr>
        </p:nvSpPr>
        <p:spPr/>
        <p:txBody>
          <a:bodyPr>
            <a:normAutofit/>
          </a:bodyPr>
          <a:lstStyle/>
          <a:p>
            <a:r>
              <a:rPr lang="en-US" sz="3600" dirty="0"/>
              <a:t>“Consecrate the fiftieth year and proclaim liberty throughout the land to all its inhabitants. It shall be a jubilee for you; each of you is to return to your family property and to your own clan</a:t>
            </a:r>
            <a:r>
              <a:rPr lang="en-US" sz="3600" dirty="0" smtClean="0"/>
              <a:t>.”</a:t>
            </a:r>
          </a:p>
          <a:p>
            <a:r>
              <a:rPr lang="en-US" sz="3600" dirty="0" smtClean="0"/>
              <a:t>The Year of Jubilee</a:t>
            </a:r>
            <a:endParaRPr lang="en-US" sz="3600" dirty="0"/>
          </a:p>
        </p:txBody>
      </p:sp>
    </p:spTree>
    <p:extLst>
      <p:ext uri="{BB962C8B-B14F-4D97-AF65-F5344CB8AC3E}">
        <p14:creationId xmlns:p14="http://schemas.microsoft.com/office/powerpoint/2010/main" val="1230852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Three “</a:t>
            </a:r>
            <a:r>
              <a:rPr lang="en-US" sz="5400" dirty="0" err="1" smtClean="0"/>
              <a:t>insteads</a:t>
            </a:r>
            <a:r>
              <a:rPr lang="en-US" sz="5400" dirty="0" smtClean="0"/>
              <a:t>”</a:t>
            </a:r>
            <a:endParaRPr lang="en-US" sz="5400" dirty="0"/>
          </a:p>
        </p:txBody>
      </p:sp>
      <p:sp>
        <p:nvSpPr>
          <p:cNvPr id="3" name="Content Placeholder 2"/>
          <p:cNvSpPr>
            <a:spLocks noGrp="1"/>
          </p:cNvSpPr>
          <p:nvPr>
            <p:ph idx="1"/>
          </p:nvPr>
        </p:nvSpPr>
        <p:spPr/>
        <p:txBody>
          <a:bodyPr>
            <a:normAutofit/>
          </a:bodyPr>
          <a:lstStyle/>
          <a:p>
            <a:r>
              <a:rPr lang="en-US" sz="3600" dirty="0" smtClean="0"/>
              <a:t>To bestow on them a crown of beauty instead of ashes</a:t>
            </a:r>
          </a:p>
          <a:p>
            <a:r>
              <a:rPr lang="en-US" sz="3600" dirty="0" smtClean="0"/>
              <a:t>The oil of joy instead of mourning</a:t>
            </a:r>
          </a:p>
          <a:p>
            <a:r>
              <a:rPr lang="en-US" sz="3600" dirty="0" smtClean="0"/>
              <a:t>A garment of praise instead of a spirit of despair</a:t>
            </a:r>
            <a:endParaRPr lang="en-US" sz="3600" dirty="0"/>
          </a:p>
        </p:txBody>
      </p:sp>
    </p:spTree>
    <p:extLst>
      <p:ext uri="{BB962C8B-B14F-4D97-AF65-F5344CB8AC3E}">
        <p14:creationId xmlns:p14="http://schemas.microsoft.com/office/powerpoint/2010/main" val="2126771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Triple “</a:t>
            </a:r>
            <a:r>
              <a:rPr lang="en-US" sz="5400" dirty="0" err="1" smtClean="0"/>
              <a:t>theys</a:t>
            </a:r>
            <a:r>
              <a:rPr lang="en-US" sz="5400" dirty="0" smtClean="0"/>
              <a:t>”</a:t>
            </a:r>
            <a:endParaRPr lang="en-US" sz="5400" dirty="0"/>
          </a:p>
        </p:txBody>
      </p:sp>
      <p:sp>
        <p:nvSpPr>
          <p:cNvPr id="3" name="Content Placeholder 2"/>
          <p:cNvSpPr>
            <a:spLocks noGrp="1"/>
          </p:cNvSpPr>
          <p:nvPr>
            <p:ph idx="1"/>
          </p:nvPr>
        </p:nvSpPr>
        <p:spPr/>
        <p:txBody>
          <a:bodyPr>
            <a:normAutofit/>
          </a:bodyPr>
          <a:lstStyle/>
          <a:p>
            <a:r>
              <a:rPr lang="en-US" sz="3600" dirty="0" smtClean="0"/>
              <a:t>They will be called oaks of righteousness, a planting of the Lord for the display of His splendor</a:t>
            </a:r>
          </a:p>
          <a:p>
            <a:r>
              <a:rPr lang="en-US" sz="3600" dirty="0" smtClean="0"/>
              <a:t>They will rebuild the ancient ruins and restore the places long devastated</a:t>
            </a:r>
          </a:p>
          <a:p>
            <a:r>
              <a:rPr lang="en-US" sz="3600" dirty="0" smtClean="0"/>
              <a:t>They will renew the ruined cities that have been devastated for generations</a:t>
            </a:r>
            <a:endParaRPr lang="en-US" sz="3600" dirty="0"/>
          </a:p>
        </p:txBody>
      </p:sp>
    </p:spTree>
    <p:extLst>
      <p:ext uri="{BB962C8B-B14F-4D97-AF65-F5344CB8AC3E}">
        <p14:creationId xmlns:p14="http://schemas.microsoft.com/office/powerpoint/2010/main" val="783604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Joy… Partners with God</a:t>
            </a:r>
            <a:endParaRPr lang="en-US" sz="5400" dirty="0"/>
          </a:p>
        </p:txBody>
      </p:sp>
      <p:sp>
        <p:nvSpPr>
          <p:cNvPr id="3" name="Content Placeholder 2"/>
          <p:cNvSpPr>
            <a:spLocks noGrp="1"/>
          </p:cNvSpPr>
          <p:nvPr>
            <p:ph idx="1"/>
          </p:nvPr>
        </p:nvSpPr>
        <p:spPr/>
        <p:txBody>
          <a:bodyPr>
            <a:normAutofit/>
          </a:bodyPr>
          <a:lstStyle/>
          <a:p>
            <a:r>
              <a:rPr lang="en-US" sz="3600" dirty="0" smtClean="0"/>
              <a:t>Those who have made the “exchange” with God become partners with Him in the restoration and renewal project</a:t>
            </a:r>
          </a:p>
          <a:p>
            <a:r>
              <a:rPr lang="en-US" sz="3600" dirty="0" smtClean="0"/>
              <a:t>Part of the Joy of our relationship with the Lord is found in begin partners with Him in His work in our world</a:t>
            </a:r>
            <a:endParaRPr lang="en-US" sz="3600" dirty="0"/>
          </a:p>
        </p:txBody>
      </p:sp>
    </p:spTree>
    <p:extLst>
      <p:ext uri="{BB962C8B-B14F-4D97-AF65-F5344CB8AC3E}">
        <p14:creationId xmlns:p14="http://schemas.microsoft.com/office/powerpoint/2010/main" val="4029355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373"/>
            <a:ext cx="10515600" cy="943910"/>
          </a:xfrm>
        </p:spPr>
        <p:txBody>
          <a:bodyPr>
            <a:normAutofit/>
          </a:bodyPr>
          <a:lstStyle/>
          <a:p>
            <a:r>
              <a:rPr lang="en-US" sz="5400" dirty="0" smtClean="0"/>
              <a:t>Faithfulness… Family… Joy</a:t>
            </a:r>
            <a:endParaRPr lang="en-US" sz="5400" dirty="0"/>
          </a:p>
        </p:txBody>
      </p:sp>
      <p:sp>
        <p:nvSpPr>
          <p:cNvPr id="3" name="Content Placeholder 2"/>
          <p:cNvSpPr>
            <a:spLocks noGrp="1"/>
          </p:cNvSpPr>
          <p:nvPr>
            <p:ph idx="1"/>
          </p:nvPr>
        </p:nvSpPr>
        <p:spPr>
          <a:xfrm>
            <a:off x="462013" y="1174283"/>
            <a:ext cx="11396311" cy="5342020"/>
          </a:xfrm>
        </p:spPr>
        <p:txBody>
          <a:bodyPr>
            <a:noAutofit/>
          </a:bodyPr>
          <a:lstStyle/>
          <a:p>
            <a:r>
              <a:rPr lang="en-US" sz="3200" dirty="0"/>
              <a:t>“For I, the Lord, love justice; I hate robbery and wrongdoing. In my faithfulness I will reward my people and make an everlasting covenant with them</a:t>
            </a:r>
            <a:r>
              <a:rPr lang="en-US" sz="3200" dirty="0" smtClean="0"/>
              <a:t>.” (8)</a:t>
            </a:r>
          </a:p>
          <a:p>
            <a:r>
              <a:rPr lang="en-US" sz="3200" dirty="0"/>
              <a:t>“Their descendants will be known among the nations and their offspring among the peoples. All who see them will acknowledge that they are a people the Lord has blessed</a:t>
            </a:r>
            <a:r>
              <a:rPr lang="en-US" sz="3200" dirty="0" smtClean="0"/>
              <a:t>.” (9)</a:t>
            </a:r>
          </a:p>
          <a:p>
            <a:r>
              <a:rPr lang="en-US" sz="3200" dirty="0"/>
              <a:t>“I delight greatly in the Lord; my soul rejoices in my God. For he has clothed me with garments of salvation and arrayed me in a robe of his righteousness as a bridegroom adorns his head like a priest, and as a bride adorns herself with her jewels</a:t>
            </a:r>
            <a:r>
              <a:rPr lang="en-US" sz="3200" dirty="0" smtClean="0"/>
              <a:t>.” (10)</a:t>
            </a:r>
            <a:endParaRPr lang="en-US" sz="3200" dirty="0"/>
          </a:p>
        </p:txBody>
      </p:sp>
    </p:spTree>
    <p:extLst>
      <p:ext uri="{BB962C8B-B14F-4D97-AF65-F5344CB8AC3E}">
        <p14:creationId xmlns:p14="http://schemas.microsoft.com/office/powerpoint/2010/main" val="3571793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Source of our Joy… God</a:t>
            </a:r>
            <a:endParaRPr lang="en-US" sz="5400" dirty="0"/>
          </a:p>
        </p:txBody>
      </p:sp>
      <p:sp>
        <p:nvSpPr>
          <p:cNvPr id="3" name="Content Placeholder 2"/>
          <p:cNvSpPr>
            <a:spLocks noGrp="1"/>
          </p:cNvSpPr>
          <p:nvPr>
            <p:ph idx="1"/>
          </p:nvPr>
        </p:nvSpPr>
        <p:spPr/>
        <p:txBody>
          <a:bodyPr>
            <a:normAutofit/>
          </a:bodyPr>
          <a:lstStyle/>
          <a:p>
            <a:r>
              <a:rPr lang="en-US" sz="3600" dirty="0" smtClean="0"/>
              <a:t>God’s light is more real than all the darkness</a:t>
            </a:r>
          </a:p>
          <a:p>
            <a:r>
              <a:rPr lang="en-US" sz="3600" dirty="0" smtClean="0"/>
              <a:t>God’s truth is more powerful than all human lies</a:t>
            </a:r>
          </a:p>
          <a:p>
            <a:r>
              <a:rPr lang="en-US" sz="3600" dirty="0" smtClean="0"/>
              <a:t>God’s love is stronger than death</a:t>
            </a:r>
            <a:endParaRPr lang="en-US" sz="3600" dirty="0"/>
          </a:p>
        </p:txBody>
      </p:sp>
    </p:spTree>
    <p:extLst>
      <p:ext uri="{BB962C8B-B14F-4D97-AF65-F5344CB8AC3E}">
        <p14:creationId xmlns:p14="http://schemas.microsoft.com/office/powerpoint/2010/main" val="237581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637"/>
          </a:xfrm>
        </p:spPr>
        <p:txBody>
          <a:bodyPr>
            <a:normAutofit fontScale="90000"/>
          </a:bodyPr>
          <a:lstStyle/>
          <a:p>
            <a:endParaRPr lang="en-US" dirty="0"/>
          </a:p>
        </p:txBody>
      </p:sp>
      <p:sp>
        <p:nvSpPr>
          <p:cNvPr id="3" name="Content Placeholder 2"/>
          <p:cNvSpPr>
            <a:spLocks noGrp="1"/>
          </p:cNvSpPr>
          <p:nvPr>
            <p:ph idx="1"/>
          </p:nvPr>
        </p:nvSpPr>
        <p:spPr>
          <a:xfrm>
            <a:off x="838200" y="442762"/>
            <a:ext cx="10515600" cy="6131293"/>
          </a:xfrm>
        </p:spPr>
        <p:txBody>
          <a:bodyPr>
            <a:noAutofit/>
          </a:bodyPr>
          <a:lstStyle/>
          <a:p>
            <a:pPr marL="0" indent="0" algn="ctr">
              <a:buNone/>
            </a:pPr>
            <a:r>
              <a:rPr lang="en-US" sz="3600" dirty="0"/>
              <a:t>“Joy does not come from positive predictions about the state of the world. It does not depend on the ups and downs of the circumstances of our lives. Joy is based on spiritual knowledge that, while the world in which we live is shrouded in darkness, God has overcome the world. Jesus says it loudly and clearly: ‘In the world you will have troubles, but rejoice I have overcome the world.’ The surprise is not that, unexpectedly, things turn out better than expected. No, the real surprise is that God’s light is more real than all the darkness, that God’s truth is more powerful than all human lies, that God’s love is stronger than death</a:t>
            </a:r>
            <a:r>
              <a:rPr lang="en-US" sz="3600" dirty="0" smtClean="0"/>
              <a:t>.” (Henri </a:t>
            </a:r>
            <a:r>
              <a:rPr lang="en-US" sz="3600" dirty="0" err="1" smtClean="0"/>
              <a:t>Nouwen</a:t>
            </a:r>
            <a:r>
              <a:rPr lang="en-US" sz="3600" dirty="0" smtClean="0"/>
              <a:t>)</a:t>
            </a:r>
            <a:endParaRPr lang="en-US" sz="3600" dirty="0"/>
          </a:p>
        </p:txBody>
      </p:sp>
    </p:spTree>
    <p:extLst>
      <p:ext uri="{BB962C8B-B14F-4D97-AF65-F5344CB8AC3E}">
        <p14:creationId xmlns:p14="http://schemas.microsoft.com/office/powerpoint/2010/main" val="2085529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3161"/>
          </a:xfrm>
        </p:spPr>
        <p:txBody>
          <a:bodyPr>
            <a:normAutofit/>
          </a:bodyPr>
          <a:lstStyle/>
          <a:p>
            <a:r>
              <a:rPr lang="en-US" sz="5400" dirty="0" smtClean="0"/>
              <a:t>Isaiah 61:1-2</a:t>
            </a:r>
            <a:endParaRPr lang="en-US" sz="5400" dirty="0"/>
          </a:p>
        </p:txBody>
      </p:sp>
      <p:sp>
        <p:nvSpPr>
          <p:cNvPr id="3" name="Content Placeholder 2"/>
          <p:cNvSpPr>
            <a:spLocks noGrp="1"/>
          </p:cNvSpPr>
          <p:nvPr>
            <p:ph idx="1"/>
          </p:nvPr>
        </p:nvSpPr>
        <p:spPr>
          <a:xfrm>
            <a:off x="838200" y="1488741"/>
            <a:ext cx="10515600" cy="4796556"/>
          </a:xfrm>
        </p:spPr>
        <p:txBody>
          <a:bodyPr>
            <a:noAutofit/>
          </a:bodyPr>
          <a:lstStyle/>
          <a:p>
            <a:pPr marL="0" indent="0">
              <a:buNone/>
            </a:pPr>
            <a:r>
              <a:rPr lang="en-US" sz="3600" dirty="0" smtClean="0"/>
              <a:t>1 The </a:t>
            </a:r>
            <a:r>
              <a:rPr lang="en-US" sz="3600" dirty="0"/>
              <a:t>Spirit of the Sovereign </a:t>
            </a:r>
            <a:r>
              <a:rPr lang="en-US" sz="3600" cap="small" dirty="0"/>
              <a:t>Lord</a:t>
            </a:r>
            <a:r>
              <a:rPr lang="en-US" sz="3600" dirty="0"/>
              <a:t> is on me,</a:t>
            </a:r>
            <a:r>
              <a:rPr lang="en-US" sz="3600" dirty="0"/>
              <a:t/>
            </a:r>
            <a:br>
              <a:rPr lang="en-US" sz="3600" dirty="0"/>
            </a:br>
            <a:r>
              <a:rPr lang="en-US" sz="3600" dirty="0"/>
              <a:t>    because the </a:t>
            </a:r>
            <a:r>
              <a:rPr lang="en-US" sz="3600" cap="small" dirty="0"/>
              <a:t>Lord</a:t>
            </a:r>
            <a:r>
              <a:rPr lang="en-US" sz="3600" dirty="0"/>
              <a:t> has anointed me</a:t>
            </a:r>
            <a:r>
              <a:rPr lang="en-US" sz="3600" dirty="0"/>
              <a:t/>
            </a:r>
            <a:br>
              <a:rPr lang="en-US" sz="3600" dirty="0"/>
            </a:br>
            <a:r>
              <a:rPr lang="en-US" sz="3600" dirty="0"/>
              <a:t>    to proclaim good news to the poor.</a:t>
            </a:r>
            <a:r>
              <a:rPr lang="en-US" sz="3600" dirty="0"/>
              <a:t/>
            </a:r>
            <a:br>
              <a:rPr lang="en-US" sz="3600" dirty="0"/>
            </a:br>
            <a:r>
              <a:rPr lang="en-US" sz="3600" dirty="0"/>
              <a:t>He has sent me to bind up the brokenhearted,</a:t>
            </a:r>
            <a:r>
              <a:rPr lang="en-US" sz="3600" dirty="0"/>
              <a:t/>
            </a:r>
            <a:br>
              <a:rPr lang="en-US" sz="3600" dirty="0"/>
            </a:br>
            <a:r>
              <a:rPr lang="en-US" sz="3600" dirty="0"/>
              <a:t>    to proclaim freedom for the captives</a:t>
            </a:r>
            <a:r>
              <a:rPr lang="en-US" sz="3600" dirty="0"/>
              <a:t/>
            </a:r>
            <a:br>
              <a:rPr lang="en-US" sz="3600" dirty="0"/>
            </a:br>
            <a:r>
              <a:rPr lang="en-US" sz="3600" dirty="0"/>
              <a:t>    and release from darkness for the prisoners</a:t>
            </a:r>
            <a:r>
              <a:rPr lang="en-US" sz="3600" dirty="0" smtClean="0"/>
              <a:t>, </a:t>
            </a:r>
          </a:p>
          <a:p>
            <a:pPr marL="0" indent="0">
              <a:buNone/>
            </a:pPr>
            <a:r>
              <a:rPr lang="en-US" sz="3600" b="1" baseline="30000" dirty="0" smtClean="0"/>
              <a:t>2</a:t>
            </a:r>
            <a:r>
              <a:rPr lang="en-US" sz="3600" b="1" baseline="30000" dirty="0"/>
              <a:t> </a:t>
            </a:r>
            <a:r>
              <a:rPr lang="en-US" sz="3600" dirty="0"/>
              <a:t>to proclaim the year of the </a:t>
            </a:r>
            <a:r>
              <a:rPr lang="en-US" sz="3600" cap="small" dirty="0"/>
              <a:t>Lord</a:t>
            </a:r>
            <a:r>
              <a:rPr lang="en-US" sz="3600" dirty="0"/>
              <a:t>’s favor</a:t>
            </a:r>
            <a:r>
              <a:rPr lang="en-US" sz="3600" dirty="0"/>
              <a:t/>
            </a:r>
            <a:br>
              <a:rPr lang="en-US" sz="3600" dirty="0"/>
            </a:br>
            <a:r>
              <a:rPr lang="en-US" sz="3600" dirty="0"/>
              <a:t>    and the day of vengeance of our God,</a:t>
            </a:r>
            <a:r>
              <a:rPr lang="en-US" sz="3600" dirty="0"/>
              <a:t/>
            </a:r>
            <a:br>
              <a:rPr lang="en-US" sz="3600" dirty="0"/>
            </a:br>
            <a:r>
              <a:rPr lang="en-US" sz="3600" dirty="0"/>
              <a:t>to comfort all who mourn,</a:t>
            </a:r>
            <a:endParaRPr lang="en-US" sz="3600" dirty="0"/>
          </a:p>
        </p:txBody>
      </p:sp>
    </p:spTree>
    <p:extLst>
      <p:ext uri="{BB962C8B-B14F-4D97-AF65-F5344CB8AC3E}">
        <p14:creationId xmlns:p14="http://schemas.microsoft.com/office/powerpoint/2010/main" val="3648117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1662"/>
          </a:xfrm>
        </p:spPr>
        <p:txBody>
          <a:bodyPr>
            <a:normAutofit/>
          </a:bodyPr>
          <a:lstStyle/>
          <a:p>
            <a:r>
              <a:rPr lang="en-US" sz="5400" dirty="0" smtClean="0"/>
              <a:t>Isaiah 61:3</a:t>
            </a:r>
            <a:endParaRPr lang="en-US" sz="5400" dirty="0"/>
          </a:p>
        </p:txBody>
      </p:sp>
      <p:sp>
        <p:nvSpPr>
          <p:cNvPr id="3" name="Content Placeholder 2"/>
          <p:cNvSpPr>
            <a:spLocks noGrp="1"/>
          </p:cNvSpPr>
          <p:nvPr>
            <p:ph idx="1"/>
          </p:nvPr>
        </p:nvSpPr>
        <p:spPr>
          <a:xfrm>
            <a:off x="838200" y="1366788"/>
            <a:ext cx="10515600" cy="4810175"/>
          </a:xfrm>
        </p:spPr>
        <p:txBody>
          <a:bodyPr>
            <a:noAutofit/>
          </a:bodyPr>
          <a:lstStyle/>
          <a:p>
            <a:pPr marL="0" indent="0">
              <a:buNone/>
            </a:pPr>
            <a:r>
              <a:rPr lang="en-US" sz="3600" b="1" baseline="30000" dirty="0"/>
              <a:t>3 </a:t>
            </a:r>
            <a:r>
              <a:rPr lang="en-US" sz="3600" dirty="0"/>
              <a:t>    and provide for those who grieve in Zion—</a:t>
            </a:r>
            <a:r>
              <a:rPr lang="en-US" sz="3600" dirty="0"/>
              <a:t/>
            </a:r>
            <a:br>
              <a:rPr lang="en-US" sz="3600" dirty="0"/>
            </a:br>
            <a:r>
              <a:rPr lang="en-US" sz="3600" dirty="0"/>
              <a:t>to bestow on them a crown of </a:t>
            </a:r>
            <a:r>
              <a:rPr lang="en-US" sz="3600" dirty="0" smtClean="0"/>
              <a:t>beauty instead </a:t>
            </a:r>
            <a:r>
              <a:rPr lang="en-US" sz="3600" dirty="0"/>
              <a:t>of ashes,</a:t>
            </a:r>
            <a:r>
              <a:rPr lang="en-US" sz="3600" dirty="0"/>
              <a:t/>
            </a:r>
            <a:br>
              <a:rPr lang="en-US" sz="3600" dirty="0"/>
            </a:br>
            <a:r>
              <a:rPr lang="en-US" sz="3600" dirty="0"/>
              <a:t>the oil of </a:t>
            </a:r>
            <a:r>
              <a:rPr lang="en-US" sz="3600" dirty="0" smtClean="0"/>
              <a:t>joy instead </a:t>
            </a:r>
            <a:r>
              <a:rPr lang="en-US" sz="3600" dirty="0"/>
              <a:t>of mourning,</a:t>
            </a:r>
            <a:r>
              <a:rPr lang="en-US" sz="3600" dirty="0"/>
              <a:t/>
            </a:r>
            <a:br>
              <a:rPr lang="en-US" sz="3600" dirty="0"/>
            </a:br>
            <a:r>
              <a:rPr lang="en-US" sz="3600" dirty="0"/>
              <a:t>and a garment of </a:t>
            </a:r>
            <a:r>
              <a:rPr lang="en-US" sz="3600" dirty="0" smtClean="0"/>
              <a:t>praise instead </a:t>
            </a:r>
            <a:r>
              <a:rPr lang="en-US" sz="3600" dirty="0"/>
              <a:t>of a spirit of despair.</a:t>
            </a:r>
            <a:r>
              <a:rPr lang="en-US" sz="3600" dirty="0"/>
              <a:t/>
            </a:r>
            <a:br>
              <a:rPr lang="en-US" sz="3600" dirty="0"/>
            </a:br>
            <a:r>
              <a:rPr lang="en-US" sz="3600" dirty="0"/>
              <a:t>They will be called oaks of righteousness,</a:t>
            </a:r>
            <a:r>
              <a:rPr lang="en-US" sz="3600" dirty="0"/>
              <a:t/>
            </a:r>
            <a:br>
              <a:rPr lang="en-US" sz="3600" dirty="0"/>
            </a:br>
            <a:r>
              <a:rPr lang="en-US" sz="3600" dirty="0"/>
              <a:t>    a planting of the </a:t>
            </a:r>
            <a:r>
              <a:rPr lang="en-US" sz="3600" cap="small" dirty="0"/>
              <a:t>Lord</a:t>
            </a:r>
            <a:r>
              <a:rPr lang="en-US" sz="3600" dirty="0"/>
              <a:t/>
            </a:r>
            <a:br>
              <a:rPr lang="en-US" sz="3600" dirty="0"/>
            </a:br>
            <a:r>
              <a:rPr lang="en-US" sz="3600" dirty="0"/>
              <a:t>    for the display of his splendor.</a:t>
            </a:r>
            <a:endParaRPr lang="en-US" sz="3600" dirty="0"/>
          </a:p>
        </p:txBody>
      </p:sp>
    </p:spTree>
    <p:extLst>
      <p:ext uri="{BB962C8B-B14F-4D97-AF65-F5344CB8AC3E}">
        <p14:creationId xmlns:p14="http://schemas.microsoft.com/office/powerpoint/2010/main" val="3933212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78664"/>
          </a:xfrm>
        </p:spPr>
        <p:txBody>
          <a:bodyPr>
            <a:normAutofit/>
          </a:bodyPr>
          <a:lstStyle/>
          <a:p>
            <a:r>
              <a:rPr lang="en-US" sz="5400" dirty="0" smtClean="0"/>
              <a:t>Isaiah 61:4-5</a:t>
            </a:r>
            <a:endParaRPr lang="en-US" sz="5400" dirty="0"/>
          </a:p>
        </p:txBody>
      </p:sp>
      <p:sp>
        <p:nvSpPr>
          <p:cNvPr id="3" name="Content Placeholder 2"/>
          <p:cNvSpPr>
            <a:spLocks noGrp="1"/>
          </p:cNvSpPr>
          <p:nvPr>
            <p:ph idx="1"/>
          </p:nvPr>
        </p:nvSpPr>
        <p:spPr/>
        <p:txBody>
          <a:bodyPr>
            <a:normAutofit/>
          </a:bodyPr>
          <a:lstStyle/>
          <a:p>
            <a:pPr marL="0" indent="0">
              <a:buNone/>
            </a:pPr>
            <a:r>
              <a:rPr lang="en-US" sz="3600" b="1" baseline="30000" dirty="0"/>
              <a:t>4 </a:t>
            </a:r>
            <a:r>
              <a:rPr lang="en-US" sz="3600" dirty="0"/>
              <a:t>They will rebuild the ancient ruins</a:t>
            </a:r>
            <a:r>
              <a:rPr lang="en-US" sz="3600" dirty="0"/>
              <a:t/>
            </a:r>
            <a:br>
              <a:rPr lang="en-US" sz="3600" dirty="0"/>
            </a:br>
            <a:r>
              <a:rPr lang="en-US" sz="3600" dirty="0"/>
              <a:t>    and restore the places long devastated;</a:t>
            </a:r>
            <a:r>
              <a:rPr lang="en-US" sz="3600" dirty="0"/>
              <a:t/>
            </a:r>
            <a:br>
              <a:rPr lang="en-US" sz="3600" dirty="0"/>
            </a:br>
            <a:r>
              <a:rPr lang="en-US" sz="3600" dirty="0"/>
              <a:t>they will renew the ruined cities</a:t>
            </a:r>
            <a:r>
              <a:rPr lang="en-US" sz="3600" dirty="0"/>
              <a:t/>
            </a:r>
            <a:br>
              <a:rPr lang="en-US" sz="3600" dirty="0"/>
            </a:br>
            <a:r>
              <a:rPr lang="en-US" sz="3600" dirty="0"/>
              <a:t>    that have been devastated for generations.</a:t>
            </a:r>
            <a:r>
              <a:rPr lang="en-US" sz="3600" dirty="0"/>
              <a:t/>
            </a:r>
            <a:br>
              <a:rPr lang="en-US" sz="3600" dirty="0"/>
            </a:br>
            <a:r>
              <a:rPr lang="en-US" sz="3600" b="1" baseline="30000" dirty="0"/>
              <a:t>5 </a:t>
            </a:r>
            <a:r>
              <a:rPr lang="en-US" sz="3600" dirty="0"/>
              <a:t>Strangers will shepherd your flocks;</a:t>
            </a:r>
            <a:r>
              <a:rPr lang="en-US" sz="3600" dirty="0"/>
              <a:t/>
            </a:r>
            <a:br>
              <a:rPr lang="en-US" sz="3600" dirty="0"/>
            </a:br>
            <a:r>
              <a:rPr lang="en-US" sz="3600" dirty="0"/>
              <a:t>    foreigners will work your fields and vineyards.</a:t>
            </a:r>
            <a:endParaRPr lang="en-US" sz="3600" dirty="0"/>
          </a:p>
        </p:txBody>
      </p:sp>
    </p:spTree>
    <p:extLst>
      <p:ext uri="{BB962C8B-B14F-4D97-AF65-F5344CB8AC3E}">
        <p14:creationId xmlns:p14="http://schemas.microsoft.com/office/powerpoint/2010/main" val="2545840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245"/>
            <a:ext cx="10515600" cy="1020913"/>
          </a:xfrm>
        </p:spPr>
        <p:txBody>
          <a:bodyPr>
            <a:normAutofit/>
          </a:bodyPr>
          <a:lstStyle/>
          <a:p>
            <a:r>
              <a:rPr lang="en-US" sz="5400" dirty="0" smtClean="0"/>
              <a:t>Isaiah 61:6-7</a:t>
            </a:r>
            <a:endParaRPr lang="en-US" sz="5400" dirty="0"/>
          </a:p>
        </p:txBody>
      </p:sp>
      <p:sp>
        <p:nvSpPr>
          <p:cNvPr id="3" name="Content Placeholder 2"/>
          <p:cNvSpPr>
            <a:spLocks noGrp="1"/>
          </p:cNvSpPr>
          <p:nvPr>
            <p:ph idx="1"/>
          </p:nvPr>
        </p:nvSpPr>
        <p:spPr>
          <a:xfrm>
            <a:off x="838200" y="1203158"/>
            <a:ext cx="10515600" cy="5351646"/>
          </a:xfrm>
        </p:spPr>
        <p:txBody>
          <a:bodyPr>
            <a:noAutofit/>
          </a:bodyPr>
          <a:lstStyle/>
          <a:p>
            <a:pPr marL="0" indent="0">
              <a:buNone/>
            </a:pPr>
            <a:r>
              <a:rPr lang="en-US" sz="3600" b="1" baseline="30000" dirty="0"/>
              <a:t>6 </a:t>
            </a:r>
            <a:r>
              <a:rPr lang="en-US" sz="3600" dirty="0"/>
              <a:t>And you will be called priests of the </a:t>
            </a:r>
            <a:r>
              <a:rPr lang="en-US" sz="3600" cap="small" dirty="0"/>
              <a:t>Lord</a:t>
            </a:r>
            <a:r>
              <a:rPr lang="en-US" sz="3600" dirty="0"/>
              <a:t>,</a:t>
            </a:r>
            <a:br>
              <a:rPr lang="en-US" sz="3600" dirty="0"/>
            </a:br>
            <a:r>
              <a:rPr lang="en-US" sz="3600" dirty="0"/>
              <a:t>    you will be named ministers of our God.</a:t>
            </a:r>
            <a:br>
              <a:rPr lang="en-US" sz="3600" dirty="0"/>
            </a:br>
            <a:r>
              <a:rPr lang="en-US" sz="3600" dirty="0"/>
              <a:t>You will feed on the wealth of nations,</a:t>
            </a:r>
            <a:br>
              <a:rPr lang="en-US" sz="3600" dirty="0"/>
            </a:br>
            <a:r>
              <a:rPr lang="en-US" sz="3600" dirty="0"/>
              <a:t>    and in their riches you will boast.</a:t>
            </a:r>
          </a:p>
          <a:p>
            <a:pPr marL="0" indent="0">
              <a:buNone/>
            </a:pPr>
            <a:r>
              <a:rPr lang="en-US" sz="3600" b="1" baseline="30000" dirty="0"/>
              <a:t>7 </a:t>
            </a:r>
            <a:r>
              <a:rPr lang="en-US" sz="3600" dirty="0"/>
              <a:t>Instead of your shame</a:t>
            </a:r>
            <a:br>
              <a:rPr lang="en-US" sz="3600" dirty="0"/>
            </a:br>
            <a:r>
              <a:rPr lang="en-US" sz="3600" dirty="0"/>
              <a:t>    you will receive a double portion,</a:t>
            </a:r>
            <a:br>
              <a:rPr lang="en-US" sz="3600" dirty="0"/>
            </a:br>
            <a:r>
              <a:rPr lang="en-US" sz="3600" dirty="0"/>
              <a:t>and instead of disgrace</a:t>
            </a:r>
            <a:br>
              <a:rPr lang="en-US" sz="3600" dirty="0"/>
            </a:br>
            <a:r>
              <a:rPr lang="en-US" sz="3600" dirty="0"/>
              <a:t>    you will rejoice in your inheritance.</a:t>
            </a:r>
            <a:br>
              <a:rPr lang="en-US" sz="3600" dirty="0"/>
            </a:br>
            <a:r>
              <a:rPr lang="en-US" sz="3600" dirty="0"/>
              <a:t>And so you will inherit a double portion in your land,</a:t>
            </a:r>
            <a:br>
              <a:rPr lang="en-US" sz="3600" dirty="0"/>
            </a:br>
            <a:r>
              <a:rPr lang="en-US" sz="3600" dirty="0"/>
              <a:t>    and everlasting joy will be yours.</a:t>
            </a:r>
          </a:p>
        </p:txBody>
      </p:sp>
    </p:spTree>
    <p:extLst>
      <p:ext uri="{BB962C8B-B14F-4D97-AF65-F5344CB8AC3E}">
        <p14:creationId xmlns:p14="http://schemas.microsoft.com/office/powerpoint/2010/main" val="3037445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246"/>
            <a:ext cx="10515600" cy="1011288"/>
          </a:xfrm>
        </p:spPr>
        <p:txBody>
          <a:bodyPr>
            <a:normAutofit/>
          </a:bodyPr>
          <a:lstStyle/>
          <a:p>
            <a:r>
              <a:rPr lang="en-US" sz="5400" dirty="0" smtClean="0"/>
              <a:t>Isaiah 61:8-9</a:t>
            </a:r>
            <a:endParaRPr lang="en-US" sz="5400" dirty="0"/>
          </a:p>
        </p:txBody>
      </p:sp>
      <p:sp>
        <p:nvSpPr>
          <p:cNvPr id="3" name="Content Placeholder 2"/>
          <p:cNvSpPr>
            <a:spLocks noGrp="1"/>
          </p:cNvSpPr>
          <p:nvPr>
            <p:ph idx="1"/>
          </p:nvPr>
        </p:nvSpPr>
        <p:spPr>
          <a:xfrm>
            <a:off x="838200" y="1280160"/>
            <a:ext cx="10515600" cy="4896803"/>
          </a:xfrm>
        </p:spPr>
        <p:txBody>
          <a:bodyPr>
            <a:normAutofit/>
          </a:bodyPr>
          <a:lstStyle/>
          <a:p>
            <a:pPr marL="0" indent="0">
              <a:buNone/>
            </a:pPr>
            <a:r>
              <a:rPr lang="en-US" sz="3600" b="1" baseline="30000" dirty="0"/>
              <a:t>8 </a:t>
            </a:r>
            <a:r>
              <a:rPr lang="en-US" sz="3600" dirty="0"/>
              <a:t>“For I, the </a:t>
            </a:r>
            <a:r>
              <a:rPr lang="en-US" sz="3600" cap="small" dirty="0"/>
              <a:t>Lord</a:t>
            </a:r>
            <a:r>
              <a:rPr lang="en-US" sz="3600" dirty="0"/>
              <a:t>, love justice;</a:t>
            </a:r>
            <a:r>
              <a:rPr lang="en-US" sz="3600" dirty="0"/>
              <a:t/>
            </a:r>
            <a:br>
              <a:rPr lang="en-US" sz="3600" dirty="0"/>
            </a:br>
            <a:r>
              <a:rPr lang="en-US" sz="3600" dirty="0"/>
              <a:t>    I hate robbery and wrongdoing.</a:t>
            </a:r>
            <a:r>
              <a:rPr lang="en-US" sz="3600" dirty="0"/>
              <a:t/>
            </a:r>
            <a:br>
              <a:rPr lang="en-US" sz="3600" dirty="0"/>
            </a:br>
            <a:r>
              <a:rPr lang="en-US" sz="3600" dirty="0"/>
              <a:t>In my faithfulness I will reward my people</a:t>
            </a:r>
            <a:r>
              <a:rPr lang="en-US" sz="3600" dirty="0"/>
              <a:t/>
            </a:r>
            <a:br>
              <a:rPr lang="en-US" sz="3600" dirty="0"/>
            </a:br>
            <a:r>
              <a:rPr lang="en-US" sz="3600" dirty="0"/>
              <a:t>    and make an everlasting covenant with them.</a:t>
            </a:r>
            <a:r>
              <a:rPr lang="en-US" sz="3600" dirty="0"/>
              <a:t/>
            </a:r>
            <a:br>
              <a:rPr lang="en-US" sz="3600" dirty="0"/>
            </a:br>
            <a:r>
              <a:rPr lang="en-US" sz="3600" b="1" baseline="30000" dirty="0"/>
              <a:t>9 </a:t>
            </a:r>
            <a:r>
              <a:rPr lang="en-US" sz="3600" dirty="0"/>
              <a:t>Their descendants will be known among the nations</a:t>
            </a:r>
            <a:r>
              <a:rPr lang="en-US" sz="3600" dirty="0"/>
              <a:t/>
            </a:r>
            <a:br>
              <a:rPr lang="en-US" sz="3600" dirty="0"/>
            </a:br>
            <a:r>
              <a:rPr lang="en-US" sz="3600" dirty="0"/>
              <a:t>    and their offspring among the peoples.</a:t>
            </a:r>
            <a:r>
              <a:rPr lang="en-US" sz="3600" dirty="0"/>
              <a:t/>
            </a:r>
            <a:br>
              <a:rPr lang="en-US" sz="3600" dirty="0"/>
            </a:br>
            <a:r>
              <a:rPr lang="en-US" sz="3600" dirty="0"/>
              <a:t>All who see them will acknowledge</a:t>
            </a:r>
            <a:r>
              <a:rPr lang="en-US" sz="3600" dirty="0"/>
              <a:t/>
            </a:r>
            <a:br>
              <a:rPr lang="en-US" sz="3600" dirty="0"/>
            </a:br>
            <a:r>
              <a:rPr lang="en-US" sz="3600" dirty="0"/>
              <a:t>    that they are a people the </a:t>
            </a:r>
            <a:r>
              <a:rPr lang="en-US" sz="3600" cap="small" dirty="0"/>
              <a:t>Lord</a:t>
            </a:r>
            <a:r>
              <a:rPr lang="en-US" sz="3600" dirty="0"/>
              <a:t> has blessed.”</a:t>
            </a:r>
            <a:endParaRPr lang="en-US" sz="3600" dirty="0"/>
          </a:p>
        </p:txBody>
      </p:sp>
    </p:spTree>
    <p:extLst>
      <p:ext uri="{BB962C8B-B14F-4D97-AF65-F5344CB8AC3E}">
        <p14:creationId xmlns:p14="http://schemas.microsoft.com/office/powerpoint/2010/main" val="4019218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8874"/>
            <a:ext cx="10515600" cy="953536"/>
          </a:xfrm>
        </p:spPr>
        <p:txBody>
          <a:bodyPr>
            <a:normAutofit/>
          </a:bodyPr>
          <a:lstStyle/>
          <a:p>
            <a:r>
              <a:rPr lang="en-US" sz="5400" dirty="0" smtClean="0"/>
              <a:t>Isaiah 61:10-11</a:t>
            </a:r>
            <a:endParaRPr lang="en-US" sz="5400" dirty="0"/>
          </a:p>
        </p:txBody>
      </p:sp>
      <p:sp>
        <p:nvSpPr>
          <p:cNvPr id="3" name="Content Placeholder 2"/>
          <p:cNvSpPr>
            <a:spLocks noGrp="1"/>
          </p:cNvSpPr>
          <p:nvPr>
            <p:ph idx="1"/>
          </p:nvPr>
        </p:nvSpPr>
        <p:spPr>
          <a:xfrm>
            <a:off x="838200" y="1309036"/>
            <a:ext cx="10515600" cy="5130265"/>
          </a:xfrm>
        </p:spPr>
        <p:txBody>
          <a:bodyPr>
            <a:noAutofit/>
          </a:bodyPr>
          <a:lstStyle/>
          <a:p>
            <a:pPr marL="0" indent="0">
              <a:buNone/>
            </a:pPr>
            <a:r>
              <a:rPr lang="en-US" sz="3600" b="1" baseline="30000" dirty="0"/>
              <a:t>10 </a:t>
            </a:r>
            <a:r>
              <a:rPr lang="en-US" sz="3600" dirty="0"/>
              <a:t>I delight greatly in the </a:t>
            </a:r>
            <a:r>
              <a:rPr lang="en-US" sz="3600" cap="small" dirty="0"/>
              <a:t>Lord</a:t>
            </a:r>
            <a:r>
              <a:rPr lang="en-US" sz="3600" dirty="0"/>
              <a:t>;</a:t>
            </a:r>
            <a:r>
              <a:rPr lang="en-US" sz="3600" dirty="0"/>
              <a:t/>
            </a:r>
            <a:br>
              <a:rPr lang="en-US" sz="3600" dirty="0"/>
            </a:br>
            <a:r>
              <a:rPr lang="en-US" sz="3600" dirty="0"/>
              <a:t>    my soul rejoices in my God.</a:t>
            </a:r>
            <a:r>
              <a:rPr lang="en-US" sz="3600" dirty="0"/>
              <a:t/>
            </a:r>
            <a:br>
              <a:rPr lang="en-US" sz="3600" dirty="0"/>
            </a:br>
            <a:r>
              <a:rPr lang="en-US" sz="3600" dirty="0"/>
              <a:t>For he has clothed me with garments of salvation</a:t>
            </a:r>
            <a:r>
              <a:rPr lang="en-US" sz="3600" dirty="0"/>
              <a:t/>
            </a:r>
            <a:br>
              <a:rPr lang="en-US" sz="3600" dirty="0"/>
            </a:br>
            <a:r>
              <a:rPr lang="en-US" sz="3600" dirty="0"/>
              <a:t>    and arrayed me in a robe of his righteousness,</a:t>
            </a:r>
            <a:r>
              <a:rPr lang="en-US" sz="3600" dirty="0"/>
              <a:t/>
            </a:r>
            <a:br>
              <a:rPr lang="en-US" sz="3600" dirty="0"/>
            </a:br>
            <a:r>
              <a:rPr lang="en-US" sz="3600" dirty="0"/>
              <a:t>as a bridegroom adorns his head like a priest,</a:t>
            </a:r>
            <a:r>
              <a:rPr lang="en-US" sz="3600" dirty="0"/>
              <a:t/>
            </a:r>
            <a:br>
              <a:rPr lang="en-US" sz="3600" dirty="0"/>
            </a:br>
            <a:r>
              <a:rPr lang="en-US" sz="3600" dirty="0"/>
              <a:t>    and as a bride adorns herself with her jewels.</a:t>
            </a:r>
            <a:r>
              <a:rPr lang="en-US" sz="3600" dirty="0"/>
              <a:t/>
            </a:r>
            <a:br>
              <a:rPr lang="en-US" sz="3600" dirty="0"/>
            </a:br>
            <a:r>
              <a:rPr lang="en-US" sz="3600" b="1" baseline="30000" dirty="0"/>
              <a:t>11 </a:t>
            </a:r>
            <a:r>
              <a:rPr lang="en-US" sz="3600" dirty="0"/>
              <a:t>For as the soil makes the sprout come up</a:t>
            </a:r>
            <a:r>
              <a:rPr lang="en-US" sz="3600" dirty="0"/>
              <a:t/>
            </a:r>
            <a:br>
              <a:rPr lang="en-US" sz="3600" dirty="0"/>
            </a:br>
            <a:r>
              <a:rPr lang="en-US" sz="3600" dirty="0"/>
              <a:t>    and a garden causes seeds to grow,</a:t>
            </a:r>
            <a:r>
              <a:rPr lang="en-US" sz="3600" dirty="0"/>
              <a:t/>
            </a:r>
            <a:br>
              <a:rPr lang="en-US" sz="3600" dirty="0"/>
            </a:br>
            <a:r>
              <a:rPr lang="en-US" sz="3600" dirty="0"/>
              <a:t>so the Sovereign </a:t>
            </a:r>
            <a:r>
              <a:rPr lang="en-US" sz="3600" cap="small" dirty="0"/>
              <a:t>Lord</a:t>
            </a:r>
            <a:r>
              <a:rPr lang="en-US" sz="3600" dirty="0"/>
              <a:t> will make righteousness</a:t>
            </a:r>
            <a:r>
              <a:rPr lang="en-US" sz="3600" dirty="0"/>
              <a:t/>
            </a:r>
            <a:br>
              <a:rPr lang="en-US" sz="3600" dirty="0"/>
            </a:br>
            <a:r>
              <a:rPr lang="en-US" sz="3600" dirty="0"/>
              <a:t>    and praise spring up before all nations.</a:t>
            </a:r>
            <a:endParaRPr lang="en-US" sz="3600" dirty="0"/>
          </a:p>
        </p:txBody>
      </p:sp>
    </p:spTree>
    <p:extLst>
      <p:ext uri="{BB962C8B-B14F-4D97-AF65-F5344CB8AC3E}">
        <p14:creationId xmlns:p14="http://schemas.microsoft.com/office/powerpoint/2010/main" val="109821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Good News to…</a:t>
            </a:r>
            <a:endParaRPr lang="en-US" sz="5400" dirty="0"/>
          </a:p>
        </p:txBody>
      </p:sp>
      <p:sp>
        <p:nvSpPr>
          <p:cNvPr id="3" name="Content Placeholder 2"/>
          <p:cNvSpPr>
            <a:spLocks noGrp="1"/>
          </p:cNvSpPr>
          <p:nvPr>
            <p:ph idx="1"/>
          </p:nvPr>
        </p:nvSpPr>
        <p:spPr/>
        <p:txBody>
          <a:bodyPr>
            <a:normAutofit/>
          </a:bodyPr>
          <a:lstStyle/>
          <a:p>
            <a:r>
              <a:rPr lang="en-US" sz="3600" dirty="0" smtClean="0"/>
              <a:t>The Poor</a:t>
            </a:r>
          </a:p>
          <a:p>
            <a:r>
              <a:rPr lang="en-US" sz="3600" dirty="0" smtClean="0"/>
              <a:t>The Brokenhearted</a:t>
            </a:r>
          </a:p>
          <a:p>
            <a:r>
              <a:rPr lang="en-US" sz="3600" dirty="0" smtClean="0"/>
              <a:t>The Captives</a:t>
            </a:r>
          </a:p>
          <a:p>
            <a:r>
              <a:rPr lang="en-US" sz="3600" dirty="0" smtClean="0"/>
              <a:t>The Prisoners</a:t>
            </a:r>
            <a:endParaRPr lang="en-US" sz="3600" dirty="0"/>
          </a:p>
        </p:txBody>
      </p:sp>
    </p:spTree>
    <p:extLst>
      <p:ext uri="{BB962C8B-B14F-4D97-AF65-F5344CB8AC3E}">
        <p14:creationId xmlns:p14="http://schemas.microsoft.com/office/powerpoint/2010/main" val="6426053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507</Words>
  <Application>Microsoft Office PowerPoint</Application>
  <PresentationFormat>Widescreen</PresentationFormat>
  <Paragraphs>44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Joy:  Joint Mission with God</vt:lpstr>
      <vt:lpstr>PowerPoint Presentation</vt:lpstr>
      <vt:lpstr>Isaiah 61:1-2</vt:lpstr>
      <vt:lpstr>Isaiah 61:3</vt:lpstr>
      <vt:lpstr>Isaiah 61:4-5</vt:lpstr>
      <vt:lpstr>Isaiah 61:6-7</vt:lpstr>
      <vt:lpstr>Isaiah 61:8-9</vt:lpstr>
      <vt:lpstr>Isaiah 61:10-11</vt:lpstr>
      <vt:lpstr>Good News to…</vt:lpstr>
      <vt:lpstr>Leviticus 25:10</vt:lpstr>
      <vt:lpstr>Three “insteads”</vt:lpstr>
      <vt:lpstr>Triple “theys”</vt:lpstr>
      <vt:lpstr>Joy… Partners with God</vt:lpstr>
      <vt:lpstr>Faithfulness… Family… Joy</vt:lpstr>
      <vt:lpstr>The Source of our Joy… God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Joy: Joint Mission with God</dc:title>
  <dc:creator>Gary Reiss</dc:creator>
  <cp:lastModifiedBy>Gary Reiss</cp:lastModifiedBy>
  <cp:revision>6</cp:revision>
  <cp:lastPrinted>2020-12-09T21:01:44Z</cp:lastPrinted>
  <dcterms:created xsi:type="dcterms:W3CDTF">2020-12-09T20:10:47Z</dcterms:created>
  <dcterms:modified xsi:type="dcterms:W3CDTF">2020-12-09T21:49:09Z</dcterms:modified>
</cp:coreProperties>
</file>