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7CDA28-C252-4654-9A52-A5EF03BA6FE2}"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561973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CDA28-C252-4654-9A52-A5EF03BA6FE2}"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309186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CDA28-C252-4654-9A52-A5EF03BA6FE2}"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5982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CDA28-C252-4654-9A52-A5EF03BA6FE2}"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386796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7CDA28-C252-4654-9A52-A5EF03BA6FE2}"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132134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7CDA28-C252-4654-9A52-A5EF03BA6FE2}"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19442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7CDA28-C252-4654-9A52-A5EF03BA6FE2}" type="datetimeFigureOut">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62046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7CDA28-C252-4654-9A52-A5EF03BA6FE2}" type="datetimeFigureOut">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62798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CDA28-C252-4654-9A52-A5EF03BA6FE2}" type="datetimeFigureOut">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853057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7CDA28-C252-4654-9A52-A5EF03BA6FE2}"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3907967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7CDA28-C252-4654-9A52-A5EF03BA6FE2}"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76F8A-0465-4F84-A5F3-737D3A71FA26}" type="slidenum">
              <a:rPr lang="en-US" smtClean="0"/>
              <a:t>‹#›</a:t>
            </a:fld>
            <a:endParaRPr lang="en-US"/>
          </a:p>
        </p:txBody>
      </p:sp>
    </p:spTree>
    <p:extLst>
      <p:ext uri="{BB962C8B-B14F-4D97-AF65-F5344CB8AC3E}">
        <p14:creationId xmlns:p14="http://schemas.microsoft.com/office/powerpoint/2010/main" val="2180627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CDA28-C252-4654-9A52-A5EF03BA6FE2}" type="datetimeFigureOut">
              <a:rPr lang="en-US" smtClean="0"/>
              <a:t>2/25/2021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76F8A-0465-4F84-A5F3-737D3A71FA26}" type="slidenum">
              <a:rPr lang="en-US" smtClean="0"/>
              <a:t>‹#›</a:t>
            </a:fld>
            <a:endParaRPr lang="en-US"/>
          </a:p>
        </p:txBody>
      </p:sp>
    </p:spTree>
    <p:extLst>
      <p:ext uri="{BB962C8B-B14F-4D97-AF65-F5344CB8AC3E}">
        <p14:creationId xmlns:p14="http://schemas.microsoft.com/office/powerpoint/2010/main" val="8821233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Faith:</a:t>
            </a:r>
            <a:br>
              <a:rPr lang="en-US" dirty="0" smtClean="0"/>
            </a:br>
            <a:r>
              <a:rPr lang="en-US" dirty="0" smtClean="0"/>
              <a:t>Stretched Beyond Limits</a:t>
            </a:r>
            <a:endParaRPr lang="en-US" dirty="0"/>
          </a:p>
        </p:txBody>
      </p:sp>
      <p:sp>
        <p:nvSpPr>
          <p:cNvPr id="3" name="Subtitle 2"/>
          <p:cNvSpPr>
            <a:spLocks noGrp="1"/>
          </p:cNvSpPr>
          <p:nvPr>
            <p:ph type="subTitle" idx="1"/>
          </p:nvPr>
        </p:nvSpPr>
        <p:spPr/>
        <p:txBody>
          <a:bodyPr>
            <a:normAutofit/>
          </a:bodyPr>
          <a:lstStyle/>
          <a:p>
            <a:r>
              <a:rPr lang="en-US" sz="5400" dirty="0" smtClean="0"/>
              <a:t>Romans 4:13-25</a:t>
            </a:r>
            <a:endParaRPr lang="en-US" sz="5400" dirty="0"/>
          </a:p>
        </p:txBody>
      </p:sp>
    </p:spTree>
    <p:extLst>
      <p:ext uri="{BB962C8B-B14F-4D97-AF65-F5344CB8AC3E}">
        <p14:creationId xmlns:p14="http://schemas.microsoft.com/office/powerpoint/2010/main" val="3456839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Abraham and The Promise</a:t>
            </a:r>
            <a:endParaRPr lang="en-US" sz="5400" dirty="0"/>
          </a:p>
        </p:txBody>
      </p:sp>
      <p:sp>
        <p:nvSpPr>
          <p:cNvPr id="3" name="Content Placeholder 2"/>
          <p:cNvSpPr>
            <a:spLocks noGrp="1"/>
          </p:cNvSpPr>
          <p:nvPr>
            <p:ph idx="1"/>
          </p:nvPr>
        </p:nvSpPr>
        <p:spPr/>
        <p:txBody>
          <a:bodyPr>
            <a:normAutofit/>
          </a:bodyPr>
          <a:lstStyle/>
          <a:p>
            <a:r>
              <a:rPr lang="en-US" sz="4000" dirty="0" smtClean="0"/>
              <a:t>Descendants numbering like stars and sand</a:t>
            </a:r>
          </a:p>
          <a:p>
            <a:r>
              <a:rPr lang="en-US" sz="4000" dirty="0" smtClean="0"/>
              <a:t>Pretty old… 75 and 65</a:t>
            </a:r>
          </a:p>
          <a:p>
            <a:r>
              <a:rPr lang="en-US" sz="4000" dirty="0" smtClean="0"/>
              <a:t>God initiates a Too-Good-To-Be-True Promise</a:t>
            </a:r>
          </a:p>
          <a:p>
            <a:r>
              <a:rPr lang="en-US" sz="4000" dirty="0" smtClean="0"/>
              <a:t>Every step of Journey moving them “Beyond” where they were</a:t>
            </a:r>
            <a:endParaRPr lang="en-US" sz="4000" dirty="0"/>
          </a:p>
        </p:txBody>
      </p:sp>
    </p:spTree>
    <p:extLst>
      <p:ext uri="{BB962C8B-B14F-4D97-AF65-F5344CB8AC3E}">
        <p14:creationId xmlns:p14="http://schemas.microsoft.com/office/powerpoint/2010/main" val="315010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we Believe about God…</a:t>
            </a:r>
            <a:endParaRPr lang="en-US" sz="5400" dirty="0"/>
          </a:p>
        </p:txBody>
      </p:sp>
      <p:sp>
        <p:nvSpPr>
          <p:cNvPr id="3" name="Content Placeholder 2"/>
          <p:cNvSpPr>
            <a:spLocks noGrp="1"/>
          </p:cNvSpPr>
          <p:nvPr>
            <p:ph idx="1"/>
          </p:nvPr>
        </p:nvSpPr>
        <p:spPr/>
        <p:txBody>
          <a:bodyPr>
            <a:normAutofit/>
          </a:bodyPr>
          <a:lstStyle/>
          <a:p>
            <a:pPr marL="742950" indent="-742950">
              <a:buFont typeface="+mj-lt"/>
              <a:buAutoNum type="arabicPeriod"/>
            </a:pPr>
            <a:r>
              <a:rPr lang="en-US" sz="4000" dirty="0" smtClean="0"/>
              <a:t>God is the One Who gives Life to the Dead and Calls into being things that were not. (4:17)</a:t>
            </a:r>
            <a:endParaRPr lang="en-US" sz="4000" dirty="0"/>
          </a:p>
        </p:txBody>
      </p:sp>
    </p:spTree>
    <p:extLst>
      <p:ext uri="{BB962C8B-B14F-4D97-AF65-F5344CB8AC3E}">
        <p14:creationId xmlns:p14="http://schemas.microsoft.com/office/powerpoint/2010/main" val="243315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4:19-20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Abraham faced </a:t>
            </a:r>
            <a:r>
              <a:rPr lang="en-US" sz="4000" dirty="0"/>
              <a:t>the fact that his body was as good as dead—since he was about a hundred years old—and that Sarah’s womb was also dead. </a:t>
            </a:r>
            <a:r>
              <a:rPr lang="en-US" sz="4000" b="1" baseline="30000" dirty="0"/>
              <a:t>20 </a:t>
            </a:r>
            <a:r>
              <a:rPr lang="en-US" sz="4000" dirty="0"/>
              <a:t>Yet he did not waver through unbelief regarding the promise of God, but was strengthened in his faith and gave glory to </a:t>
            </a:r>
            <a:r>
              <a:rPr lang="en-US" sz="4000" dirty="0" smtClean="0"/>
              <a:t>God.</a:t>
            </a:r>
            <a:endParaRPr lang="en-US" sz="4000" dirty="0"/>
          </a:p>
        </p:txBody>
      </p:sp>
    </p:spTree>
    <p:extLst>
      <p:ext uri="{BB962C8B-B14F-4D97-AF65-F5344CB8AC3E}">
        <p14:creationId xmlns:p14="http://schemas.microsoft.com/office/powerpoint/2010/main" val="315650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Faith</a:t>
            </a:r>
            <a:endParaRPr lang="en-US" sz="5400" dirty="0"/>
          </a:p>
        </p:txBody>
      </p:sp>
      <p:sp>
        <p:nvSpPr>
          <p:cNvPr id="3" name="Content Placeholder 2"/>
          <p:cNvSpPr>
            <a:spLocks noGrp="1"/>
          </p:cNvSpPr>
          <p:nvPr>
            <p:ph idx="1"/>
          </p:nvPr>
        </p:nvSpPr>
        <p:spPr/>
        <p:txBody>
          <a:bodyPr>
            <a:normAutofit/>
          </a:bodyPr>
          <a:lstStyle/>
          <a:p>
            <a:r>
              <a:rPr lang="en-US" sz="4000" dirty="0" smtClean="0"/>
              <a:t>Faith must be grounded in what the Lord can do.</a:t>
            </a:r>
          </a:p>
          <a:p>
            <a:r>
              <a:rPr lang="en-US" sz="4000" dirty="0" smtClean="0"/>
              <a:t>Faith is giving space to God in our lives.</a:t>
            </a:r>
          </a:p>
          <a:p>
            <a:r>
              <a:rPr lang="en-US" sz="4000" dirty="0" smtClean="0"/>
              <a:t>Faith does not close its eyes to reality… Abraham faced the fact that his body was as good as dead.</a:t>
            </a:r>
            <a:endParaRPr lang="en-US" sz="4000" dirty="0"/>
          </a:p>
        </p:txBody>
      </p:sp>
    </p:spTree>
    <p:extLst>
      <p:ext uri="{BB962C8B-B14F-4D97-AF65-F5344CB8AC3E}">
        <p14:creationId xmlns:p14="http://schemas.microsoft.com/office/powerpoint/2010/main" val="2342420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We Believe about God…</a:t>
            </a:r>
            <a:endParaRPr lang="en-US" sz="5400" dirty="0"/>
          </a:p>
        </p:txBody>
      </p:sp>
      <p:sp>
        <p:nvSpPr>
          <p:cNvPr id="3" name="Content Placeholder 2"/>
          <p:cNvSpPr>
            <a:spLocks noGrp="1"/>
          </p:cNvSpPr>
          <p:nvPr>
            <p:ph idx="1"/>
          </p:nvPr>
        </p:nvSpPr>
        <p:spPr/>
        <p:txBody>
          <a:bodyPr>
            <a:normAutofit/>
          </a:bodyPr>
          <a:lstStyle/>
          <a:p>
            <a:pPr marL="514350" indent="-514350">
              <a:buAutoNum type="arabicPeriod"/>
            </a:pPr>
            <a:r>
              <a:rPr lang="en-US" sz="4000" dirty="0" smtClean="0"/>
              <a:t>God </a:t>
            </a:r>
            <a:r>
              <a:rPr lang="en-US" sz="4000" dirty="0"/>
              <a:t>is the One Who gives Life to the Dead and Calls into being things that were not. (4:17</a:t>
            </a:r>
            <a:r>
              <a:rPr lang="en-US" sz="4000" dirty="0" smtClean="0"/>
              <a:t>)</a:t>
            </a:r>
          </a:p>
          <a:p>
            <a:pPr marL="514350" indent="-514350">
              <a:buAutoNum type="arabicPeriod"/>
            </a:pPr>
            <a:r>
              <a:rPr lang="en-US" sz="4000" dirty="0" smtClean="0"/>
              <a:t>God does what God has Promised. (4:21)</a:t>
            </a:r>
            <a:endParaRPr lang="en-US" sz="4000" dirty="0"/>
          </a:p>
          <a:p>
            <a:pPr marL="0" indent="0">
              <a:buNone/>
            </a:pPr>
            <a:endParaRPr lang="en-US" sz="4000" dirty="0"/>
          </a:p>
        </p:txBody>
      </p:sp>
    </p:spTree>
    <p:extLst>
      <p:ext uri="{BB962C8B-B14F-4D97-AF65-F5344CB8AC3E}">
        <p14:creationId xmlns:p14="http://schemas.microsoft.com/office/powerpoint/2010/main" val="390370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Abraham…</a:t>
            </a:r>
            <a:endParaRPr lang="en-US" sz="5400" dirty="0"/>
          </a:p>
        </p:txBody>
      </p:sp>
      <p:sp>
        <p:nvSpPr>
          <p:cNvPr id="3" name="Content Placeholder 2"/>
          <p:cNvSpPr>
            <a:spLocks noGrp="1"/>
          </p:cNvSpPr>
          <p:nvPr>
            <p:ph idx="1"/>
          </p:nvPr>
        </p:nvSpPr>
        <p:spPr/>
        <p:txBody>
          <a:bodyPr>
            <a:normAutofit/>
          </a:bodyPr>
          <a:lstStyle/>
          <a:p>
            <a:r>
              <a:rPr lang="en-US" sz="4000" dirty="0" smtClean="0"/>
              <a:t>“Against all hope, Abraham in hope believed.”</a:t>
            </a:r>
          </a:p>
          <a:p>
            <a:r>
              <a:rPr lang="en-US" sz="4000" dirty="0" smtClean="0"/>
              <a:t>Abraham “didn’t waver through unbelief” but was “strengthened in his faith and gave glory to God, being fully persuaded that God had power to do what he had promised.”</a:t>
            </a:r>
            <a:endParaRPr lang="en-US" sz="4000" dirty="0"/>
          </a:p>
        </p:txBody>
      </p:sp>
    </p:spTree>
    <p:extLst>
      <p:ext uri="{BB962C8B-B14F-4D97-AF65-F5344CB8AC3E}">
        <p14:creationId xmlns:p14="http://schemas.microsoft.com/office/powerpoint/2010/main" val="983005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9788" y="365125"/>
            <a:ext cx="10515600" cy="58387"/>
          </a:xfrm>
        </p:spPr>
        <p:txBody>
          <a:bodyPr>
            <a:normAutofit fontScale="90000"/>
          </a:bodyPr>
          <a:lstStyle/>
          <a:p>
            <a:endParaRPr lang="en-US" dirty="0"/>
          </a:p>
        </p:txBody>
      </p:sp>
      <p:sp>
        <p:nvSpPr>
          <p:cNvPr id="8" name="Text Placeholder 7"/>
          <p:cNvSpPr>
            <a:spLocks noGrp="1"/>
          </p:cNvSpPr>
          <p:nvPr>
            <p:ph type="body" idx="1"/>
          </p:nvPr>
        </p:nvSpPr>
        <p:spPr>
          <a:xfrm>
            <a:off x="839787" y="637123"/>
            <a:ext cx="5157787" cy="823912"/>
          </a:xfrm>
        </p:spPr>
        <p:txBody>
          <a:bodyPr>
            <a:normAutofit/>
          </a:bodyPr>
          <a:lstStyle/>
          <a:p>
            <a:r>
              <a:rPr lang="en-US" sz="4400" dirty="0" smtClean="0"/>
              <a:t>Romans 1 - Humans</a:t>
            </a:r>
            <a:endParaRPr lang="en-US" sz="4400" dirty="0"/>
          </a:p>
        </p:txBody>
      </p:sp>
      <p:sp>
        <p:nvSpPr>
          <p:cNvPr id="9" name="Content Placeholder 8"/>
          <p:cNvSpPr>
            <a:spLocks noGrp="1"/>
          </p:cNvSpPr>
          <p:nvPr>
            <p:ph sz="half" idx="2"/>
          </p:nvPr>
        </p:nvSpPr>
        <p:spPr>
          <a:xfrm>
            <a:off x="839788" y="1559293"/>
            <a:ext cx="5157787" cy="4630370"/>
          </a:xfrm>
        </p:spPr>
        <p:txBody>
          <a:bodyPr>
            <a:normAutofit/>
          </a:bodyPr>
          <a:lstStyle/>
          <a:p>
            <a:r>
              <a:rPr lang="en-US" sz="3200" dirty="0" smtClean="0"/>
              <a:t>Ignored God the Creator (20,25)</a:t>
            </a:r>
            <a:endParaRPr lang="en-US" sz="3200" dirty="0"/>
          </a:p>
          <a:p>
            <a:r>
              <a:rPr lang="en-US" sz="3200" dirty="0" smtClean="0"/>
              <a:t>Knew God’s Power… Didn’t Worship Him as God (20)</a:t>
            </a:r>
          </a:p>
          <a:p>
            <a:r>
              <a:rPr lang="en-US" sz="3200" dirty="0" smtClean="0"/>
              <a:t>Didn’t give God Glory (21)</a:t>
            </a:r>
          </a:p>
          <a:p>
            <a:r>
              <a:rPr lang="en-US" sz="3200" dirty="0" smtClean="0"/>
              <a:t>Dishonored own bodies by worshiping beings not divine (24)</a:t>
            </a:r>
          </a:p>
          <a:p>
            <a:endParaRPr lang="en-US" sz="3200" dirty="0"/>
          </a:p>
        </p:txBody>
      </p:sp>
      <p:sp>
        <p:nvSpPr>
          <p:cNvPr id="10" name="Text Placeholder 9"/>
          <p:cNvSpPr>
            <a:spLocks noGrp="1"/>
          </p:cNvSpPr>
          <p:nvPr>
            <p:ph type="body" sz="quarter" idx="3"/>
          </p:nvPr>
        </p:nvSpPr>
        <p:spPr>
          <a:xfrm>
            <a:off x="6172200" y="637123"/>
            <a:ext cx="5183188" cy="823912"/>
          </a:xfrm>
        </p:spPr>
        <p:txBody>
          <a:bodyPr>
            <a:normAutofit/>
          </a:bodyPr>
          <a:lstStyle/>
          <a:p>
            <a:r>
              <a:rPr lang="en-US" sz="4400" dirty="0" smtClean="0"/>
              <a:t>Romans 4 - Abraham</a:t>
            </a:r>
            <a:endParaRPr lang="en-US" sz="4400" dirty="0"/>
          </a:p>
        </p:txBody>
      </p:sp>
      <p:sp>
        <p:nvSpPr>
          <p:cNvPr id="11" name="Content Placeholder 10"/>
          <p:cNvSpPr>
            <a:spLocks noGrp="1"/>
          </p:cNvSpPr>
          <p:nvPr>
            <p:ph sz="quarter" idx="4"/>
          </p:nvPr>
        </p:nvSpPr>
        <p:spPr>
          <a:xfrm>
            <a:off x="6172200" y="1559293"/>
            <a:ext cx="5183188" cy="4630370"/>
          </a:xfrm>
        </p:spPr>
        <p:txBody>
          <a:bodyPr>
            <a:normAutofit/>
          </a:bodyPr>
          <a:lstStyle/>
          <a:p>
            <a:r>
              <a:rPr lang="en-US" sz="3200" dirty="0" smtClean="0"/>
              <a:t>God is Creator/Life-giver (17)</a:t>
            </a:r>
            <a:endParaRPr lang="en-US" sz="3200" dirty="0"/>
          </a:p>
          <a:p>
            <a:r>
              <a:rPr lang="en-US" sz="3200" dirty="0" smtClean="0"/>
              <a:t>Recognized God’s Power… Trust Him to use it (21)</a:t>
            </a:r>
          </a:p>
          <a:p>
            <a:r>
              <a:rPr lang="en-US" sz="3200" dirty="0" smtClean="0"/>
              <a:t>Gave God Glory (20)</a:t>
            </a:r>
          </a:p>
          <a:p>
            <a:r>
              <a:rPr lang="en-US" sz="3200" dirty="0" smtClean="0"/>
              <a:t>Honored God with his body and worshiped Him</a:t>
            </a:r>
            <a:endParaRPr lang="en-US" sz="3200" dirty="0"/>
          </a:p>
        </p:txBody>
      </p:sp>
    </p:spTree>
    <p:extLst>
      <p:ext uri="{BB962C8B-B14F-4D97-AF65-F5344CB8AC3E}">
        <p14:creationId xmlns:p14="http://schemas.microsoft.com/office/powerpoint/2010/main" val="508061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6"/>
            <a:ext cx="10515600" cy="193140"/>
          </a:xfrm>
        </p:spPr>
        <p:txBody>
          <a:bodyPr>
            <a:normAutofit fontScale="90000"/>
          </a:bodyPr>
          <a:lstStyle/>
          <a:p>
            <a:endParaRPr lang="en-US" dirty="0"/>
          </a:p>
        </p:txBody>
      </p:sp>
      <p:sp>
        <p:nvSpPr>
          <p:cNvPr id="8" name="Content Placeholder 7"/>
          <p:cNvSpPr>
            <a:spLocks noGrp="1"/>
          </p:cNvSpPr>
          <p:nvPr>
            <p:ph idx="1"/>
          </p:nvPr>
        </p:nvSpPr>
        <p:spPr>
          <a:xfrm>
            <a:off x="838200" y="1020278"/>
            <a:ext cx="10515600" cy="5156685"/>
          </a:xfrm>
        </p:spPr>
        <p:txBody>
          <a:bodyPr>
            <a:normAutofit/>
          </a:bodyPr>
          <a:lstStyle/>
          <a:p>
            <a:pPr marL="0" indent="0" algn="ctr">
              <a:buNone/>
            </a:pPr>
            <a:r>
              <a:rPr lang="en-US" sz="4000" dirty="0"/>
              <a:t>"The result in each case is telling. Humans dishonor their bodies by females and males turning away from one another into same-sex relationships (1:26-27); Abraham and Sarah, through their trust in God's promises, honor God with their bodies and are given power to conceive a child (4:19)." </a:t>
            </a:r>
            <a:endParaRPr lang="en-US" sz="4000" dirty="0" smtClean="0"/>
          </a:p>
          <a:p>
            <a:pPr marL="0" indent="0" algn="ctr">
              <a:buNone/>
            </a:pPr>
            <a:r>
              <a:rPr lang="en-US" sz="4000" dirty="0" smtClean="0"/>
              <a:t>(NT Wright, p.78</a:t>
            </a:r>
            <a:r>
              <a:rPr lang="en-US" sz="4000" dirty="0"/>
              <a:t>)</a:t>
            </a:r>
            <a:endParaRPr lang="en-US" sz="4000" dirty="0"/>
          </a:p>
        </p:txBody>
      </p:sp>
    </p:spTree>
    <p:extLst>
      <p:ext uri="{BB962C8B-B14F-4D97-AF65-F5344CB8AC3E}">
        <p14:creationId xmlns:p14="http://schemas.microsoft.com/office/powerpoint/2010/main" val="440803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We Believe about God…</a:t>
            </a:r>
          </a:p>
        </p:txBody>
      </p:sp>
      <p:sp>
        <p:nvSpPr>
          <p:cNvPr id="3" name="Content Placeholder 2"/>
          <p:cNvSpPr>
            <a:spLocks noGrp="1"/>
          </p:cNvSpPr>
          <p:nvPr>
            <p:ph idx="1"/>
          </p:nvPr>
        </p:nvSpPr>
        <p:spPr/>
        <p:txBody>
          <a:bodyPr>
            <a:normAutofit/>
          </a:bodyPr>
          <a:lstStyle/>
          <a:p>
            <a:pPr marL="514350" indent="-514350">
              <a:buAutoNum type="arabicPeriod"/>
            </a:pPr>
            <a:r>
              <a:rPr lang="en-US" sz="4000" dirty="0"/>
              <a:t>God is the One Who gives Life to the Dead and Calls into being things that were not. (4:17)</a:t>
            </a:r>
          </a:p>
          <a:p>
            <a:pPr marL="514350" indent="-514350">
              <a:buAutoNum type="arabicPeriod"/>
            </a:pPr>
            <a:r>
              <a:rPr lang="en-US" sz="4000" dirty="0"/>
              <a:t>God does what God has Promised. (4:21</a:t>
            </a:r>
            <a:r>
              <a:rPr lang="en-US" sz="4000" dirty="0" smtClean="0"/>
              <a:t>)</a:t>
            </a:r>
          </a:p>
          <a:p>
            <a:pPr marL="514350" indent="-514350">
              <a:buAutoNum type="arabicPeriod"/>
            </a:pPr>
            <a:r>
              <a:rPr lang="en-US" sz="4000" dirty="0" smtClean="0"/>
              <a:t>God is the One Who Raised Jesus our Lord from the Dead (4:24)</a:t>
            </a:r>
            <a:endParaRPr lang="en-US" sz="4000" dirty="0"/>
          </a:p>
          <a:p>
            <a:pPr marL="0" indent="0">
              <a:buNone/>
            </a:pPr>
            <a:endParaRPr lang="en-US" sz="4000" dirty="0"/>
          </a:p>
          <a:p>
            <a:endParaRPr lang="en-US" sz="4000" dirty="0"/>
          </a:p>
        </p:txBody>
      </p:sp>
    </p:spTree>
    <p:extLst>
      <p:ext uri="{BB962C8B-B14F-4D97-AF65-F5344CB8AC3E}">
        <p14:creationId xmlns:p14="http://schemas.microsoft.com/office/powerpoint/2010/main" val="2122359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Good News</a:t>
            </a:r>
            <a:endParaRPr lang="en-US" sz="5400" dirty="0"/>
          </a:p>
        </p:txBody>
      </p:sp>
      <p:sp>
        <p:nvSpPr>
          <p:cNvPr id="3" name="Content Placeholder 2"/>
          <p:cNvSpPr>
            <a:spLocks noGrp="1"/>
          </p:cNvSpPr>
          <p:nvPr>
            <p:ph idx="1"/>
          </p:nvPr>
        </p:nvSpPr>
        <p:spPr/>
        <p:txBody>
          <a:bodyPr>
            <a:normAutofit/>
          </a:bodyPr>
          <a:lstStyle/>
          <a:p>
            <a:r>
              <a:rPr lang="en-US" sz="4000" dirty="0" smtClean="0"/>
              <a:t>Promise becomes Gospel in Jesus’ death and resurrection</a:t>
            </a:r>
          </a:p>
          <a:p>
            <a:r>
              <a:rPr lang="en-US" sz="4000" dirty="0" smtClean="0"/>
              <a:t>God… Creator… Promise Maker/Keeper… Redeemer</a:t>
            </a:r>
          </a:p>
          <a:p>
            <a:r>
              <a:rPr lang="en-US" sz="4000" dirty="0" smtClean="0"/>
              <a:t>God gives Eternal Life to those who Believe</a:t>
            </a:r>
          </a:p>
          <a:p>
            <a:r>
              <a:rPr lang="en-US" sz="4000" dirty="0" smtClean="0"/>
              <a:t>Because of Jesus… New Life is available to us</a:t>
            </a:r>
            <a:endParaRPr lang="en-US" sz="4000" dirty="0"/>
          </a:p>
        </p:txBody>
      </p:sp>
    </p:spTree>
    <p:extLst>
      <p:ext uri="{BB962C8B-B14F-4D97-AF65-F5344CB8AC3E}">
        <p14:creationId xmlns:p14="http://schemas.microsoft.com/office/powerpoint/2010/main" val="3001050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4:20b</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smtClean="0"/>
              <a:t>Abraham “was strengthened in his faith and gave glory to God.”</a:t>
            </a:r>
            <a:endParaRPr lang="en-US" sz="4400" dirty="0"/>
          </a:p>
        </p:txBody>
      </p:sp>
    </p:spTree>
    <p:extLst>
      <p:ext uri="{BB962C8B-B14F-4D97-AF65-F5344CB8AC3E}">
        <p14:creationId xmlns:p14="http://schemas.microsoft.com/office/powerpoint/2010/main" val="104617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4:13</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13 </a:t>
            </a:r>
            <a:r>
              <a:rPr lang="en-US" sz="4000" dirty="0"/>
              <a:t>It was not through the law that Abraham and his offspring received the promise that he would be heir of the world, but through the righteousness that comes by faith.</a:t>
            </a:r>
            <a:endParaRPr lang="en-US" sz="4000" dirty="0"/>
          </a:p>
        </p:txBody>
      </p:sp>
    </p:spTree>
    <p:extLst>
      <p:ext uri="{BB962C8B-B14F-4D97-AF65-F5344CB8AC3E}">
        <p14:creationId xmlns:p14="http://schemas.microsoft.com/office/powerpoint/2010/main" val="344581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4:14-15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14 </a:t>
            </a:r>
            <a:r>
              <a:rPr lang="en-US" sz="4000" dirty="0"/>
              <a:t>For if those who depend on the law are heirs, faith means nothing and the promise is worthless, </a:t>
            </a:r>
            <a:endParaRPr lang="en-US" sz="4000" dirty="0" smtClean="0"/>
          </a:p>
          <a:p>
            <a:pPr marL="0" indent="0">
              <a:buNone/>
            </a:pPr>
            <a:r>
              <a:rPr lang="en-US" sz="4000" b="1" baseline="30000" dirty="0" smtClean="0"/>
              <a:t>15</a:t>
            </a:r>
            <a:r>
              <a:rPr lang="en-US" sz="4000" b="1" baseline="30000" dirty="0"/>
              <a:t> </a:t>
            </a:r>
            <a:r>
              <a:rPr lang="en-US" sz="4000" dirty="0"/>
              <a:t>because the law brings wrath. And where there is no law there is no transgression.</a:t>
            </a:r>
            <a:endParaRPr lang="en-US" sz="4000" dirty="0"/>
          </a:p>
        </p:txBody>
      </p:sp>
    </p:spTree>
    <p:extLst>
      <p:ext uri="{BB962C8B-B14F-4D97-AF65-F5344CB8AC3E}">
        <p14:creationId xmlns:p14="http://schemas.microsoft.com/office/powerpoint/2010/main" val="2892376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16 </a:t>
            </a:r>
            <a:r>
              <a:rPr lang="en-US" sz="4000" dirty="0"/>
              <a:t>Therefore, the promise comes by faith, so that it may be by grace and may be guaranteed to all Abraham’s offspring—not only to those who are of the law but also to those who have the faith of Abraham. He is the father of us all.</a:t>
            </a:r>
            <a:endParaRPr lang="en-US" sz="4000" dirty="0"/>
          </a:p>
        </p:txBody>
      </p:sp>
    </p:spTree>
    <p:extLst>
      <p:ext uri="{BB962C8B-B14F-4D97-AF65-F5344CB8AC3E}">
        <p14:creationId xmlns:p14="http://schemas.microsoft.com/office/powerpoint/2010/main" val="324569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4:17</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17 </a:t>
            </a:r>
            <a:r>
              <a:rPr lang="en-US" sz="4000" dirty="0"/>
              <a:t>As it is written: “I have made you a father of many nations</a:t>
            </a:r>
            <a:r>
              <a:rPr lang="en-US" sz="4000" dirty="0" smtClean="0"/>
              <a:t>.”</a:t>
            </a:r>
            <a:r>
              <a:rPr lang="en-US" sz="4000" dirty="0"/>
              <a:t> He is our father in the sight of God, in whom he believed—the God who gives life to the dead and calls into being things that were not.</a:t>
            </a:r>
            <a:endParaRPr lang="en-US" sz="4000" dirty="0"/>
          </a:p>
        </p:txBody>
      </p:sp>
    </p:spTree>
    <p:extLst>
      <p:ext uri="{BB962C8B-B14F-4D97-AF65-F5344CB8AC3E}">
        <p14:creationId xmlns:p14="http://schemas.microsoft.com/office/powerpoint/2010/main" val="890773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4:18-19</a:t>
            </a:r>
            <a:endParaRPr lang="en-US" sz="5400" dirty="0"/>
          </a:p>
        </p:txBody>
      </p:sp>
      <p:sp>
        <p:nvSpPr>
          <p:cNvPr id="3" name="Content Placeholder 2"/>
          <p:cNvSpPr>
            <a:spLocks noGrp="1"/>
          </p:cNvSpPr>
          <p:nvPr>
            <p:ph idx="1"/>
          </p:nvPr>
        </p:nvSpPr>
        <p:spPr>
          <a:xfrm>
            <a:off x="838200" y="1825625"/>
            <a:ext cx="10515600" cy="4690678"/>
          </a:xfrm>
        </p:spPr>
        <p:txBody>
          <a:bodyPr>
            <a:noAutofit/>
          </a:bodyPr>
          <a:lstStyle/>
          <a:p>
            <a:pPr marL="0" indent="0">
              <a:buNone/>
            </a:pPr>
            <a:r>
              <a:rPr lang="en-US" sz="4000" b="1" baseline="30000" dirty="0"/>
              <a:t>18 </a:t>
            </a:r>
            <a:r>
              <a:rPr lang="en-US" sz="4000" dirty="0"/>
              <a:t>Against all hope, Abraham in hope believed and so became the father of many nations, just as it had been said to him, “So shall your offspring be</a:t>
            </a:r>
            <a:r>
              <a:rPr lang="en-US" sz="4000" dirty="0" smtClean="0"/>
              <a:t>.”</a:t>
            </a:r>
            <a:r>
              <a:rPr lang="en-US" sz="4000" dirty="0"/>
              <a:t> </a:t>
            </a:r>
            <a:endParaRPr lang="en-US" sz="4000" dirty="0" smtClean="0"/>
          </a:p>
          <a:p>
            <a:pPr marL="0" indent="0">
              <a:buNone/>
            </a:pPr>
            <a:r>
              <a:rPr lang="en-US" sz="4000" b="1" baseline="30000" dirty="0" smtClean="0"/>
              <a:t>19</a:t>
            </a:r>
            <a:r>
              <a:rPr lang="en-US" sz="4000" b="1" baseline="30000" dirty="0"/>
              <a:t> </a:t>
            </a:r>
            <a:r>
              <a:rPr lang="en-US" sz="4000" dirty="0"/>
              <a:t>Without weakening in his faith, he faced the fact that his body was as good as dead—since he was about a hundred years old—and that Sarah’s womb was also dead.</a:t>
            </a:r>
            <a:endParaRPr lang="en-US" sz="4000" dirty="0"/>
          </a:p>
        </p:txBody>
      </p:sp>
    </p:spTree>
    <p:extLst>
      <p:ext uri="{BB962C8B-B14F-4D97-AF65-F5344CB8AC3E}">
        <p14:creationId xmlns:p14="http://schemas.microsoft.com/office/powerpoint/2010/main" val="306874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4:20-22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20 </a:t>
            </a:r>
            <a:r>
              <a:rPr lang="en-US" sz="4000" dirty="0"/>
              <a:t>Yet he did not waver through unbelief regarding the promise of God, but was strengthened in his faith and gave glory to God, </a:t>
            </a:r>
            <a:endParaRPr lang="en-US" sz="4000" dirty="0" smtClean="0"/>
          </a:p>
          <a:p>
            <a:pPr marL="0" indent="0">
              <a:buNone/>
            </a:pPr>
            <a:r>
              <a:rPr lang="en-US" sz="4000" b="1" baseline="30000" dirty="0" smtClean="0"/>
              <a:t>21</a:t>
            </a:r>
            <a:r>
              <a:rPr lang="en-US" sz="4000" b="1" baseline="30000" dirty="0"/>
              <a:t> </a:t>
            </a:r>
            <a:r>
              <a:rPr lang="en-US" sz="4000" dirty="0"/>
              <a:t>being fully persuaded that God had power to do what he had promised. </a:t>
            </a:r>
            <a:endParaRPr lang="en-US" sz="4000" dirty="0" smtClean="0"/>
          </a:p>
          <a:p>
            <a:pPr marL="0" indent="0">
              <a:buNone/>
            </a:pPr>
            <a:r>
              <a:rPr lang="en-US" sz="4000" b="1" baseline="30000" dirty="0" smtClean="0"/>
              <a:t>22</a:t>
            </a:r>
            <a:r>
              <a:rPr lang="en-US" sz="4000" b="1" baseline="30000" dirty="0"/>
              <a:t> </a:t>
            </a:r>
            <a:r>
              <a:rPr lang="en-US" sz="4000" dirty="0"/>
              <a:t>This is why “it was credited to him as righteousness.”</a:t>
            </a:r>
            <a:endParaRPr lang="en-US" sz="4000" dirty="0"/>
          </a:p>
        </p:txBody>
      </p:sp>
    </p:spTree>
    <p:extLst>
      <p:ext uri="{BB962C8B-B14F-4D97-AF65-F5344CB8AC3E}">
        <p14:creationId xmlns:p14="http://schemas.microsoft.com/office/powerpoint/2010/main" val="253697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4:23-25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23 </a:t>
            </a:r>
            <a:r>
              <a:rPr lang="en-US" sz="4000" dirty="0"/>
              <a:t>The words “it was credited to him” were written not for him alone, </a:t>
            </a:r>
            <a:endParaRPr lang="en-US" sz="4000" dirty="0" smtClean="0"/>
          </a:p>
          <a:p>
            <a:pPr marL="0" indent="0">
              <a:buNone/>
            </a:pPr>
            <a:r>
              <a:rPr lang="en-US" sz="4000" b="1" baseline="30000" dirty="0" smtClean="0"/>
              <a:t>24</a:t>
            </a:r>
            <a:r>
              <a:rPr lang="en-US" sz="4000" b="1" baseline="30000" dirty="0"/>
              <a:t> </a:t>
            </a:r>
            <a:r>
              <a:rPr lang="en-US" sz="4000" dirty="0"/>
              <a:t>but also for us, to whom God will credit righteousness—for us who believe in him who raised Jesus our Lord from the dead. </a:t>
            </a:r>
            <a:endParaRPr lang="en-US" sz="4000" dirty="0" smtClean="0"/>
          </a:p>
          <a:p>
            <a:pPr marL="0" indent="0">
              <a:buNone/>
            </a:pPr>
            <a:r>
              <a:rPr lang="en-US" sz="4000" b="1" baseline="30000" dirty="0" smtClean="0"/>
              <a:t>25</a:t>
            </a:r>
            <a:r>
              <a:rPr lang="en-US" sz="4000" b="1" baseline="30000" dirty="0"/>
              <a:t> </a:t>
            </a:r>
            <a:r>
              <a:rPr lang="en-US" sz="4000" dirty="0"/>
              <a:t>He was delivered over to death for our sins and was raised to life for our justification.</a:t>
            </a:r>
            <a:endParaRPr lang="en-US" sz="4000" dirty="0"/>
          </a:p>
        </p:txBody>
      </p:sp>
    </p:spTree>
    <p:extLst>
      <p:ext uri="{BB962C8B-B14F-4D97-AF65-F5344CB8AC3E}">
        <p14:creationId xmlns:p14="http://schemas.microsoft.com/office/powerpoint/2010/main" val="33576154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485</Words>
  <Application>Microsoft Office PowerPoint</Application>
  <PresentationFormat>Widescreen</PresentationFormat>
  <Paragraphs>64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Faith: Stretched Beyond Limits</vt:lpstr>
      <vt:lpstr>Romans 4:20b</vt:lpstr>
      <vt:lpstr>Romans 4:13</vt:lpstr>
      <vt:lpstr>Romans 4:14-15</vt:lpstr>
      <vt:lpstr>Romans 4:16</vt:lpstr>
      <vt:lpstr>Romans 4:17</vt:lpstr>
      <vt:lpstr>Romans 4:18-19</vt:lpstr>
      <vt:lpstr>Romans 4:20-22</vt:lpstr>
      <vt:lpstr>Romans 4:23-25</vt:lpstr>
      <vt:lpstr>Abraham and The Promise</vt:lpstr>
      <vt:lpstr>What we Believe about God…</vt:lpstr>
      <vt:lpstr>Romans 4:19-20</vt:lpstr>
      <vt:lpstr>Faith</vt:lpstr>
      <vt:lpstr>What We Believe about God…</vt:lpstr>
      <vt:lpstr>Abraham…</vt:lpstr>
      <vt:lpstr>PowerPoint Presentation</vt:lpstr>
      <vt:lpstr>PowerPoint Presentation</vt:lpstr>
      <vt:lpstr>What We Believe about God…</vt:lpstr>
      <vt:lpstr>Good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Stretched Beyond Limits</dc:title>
  <dc:creator>Gary Reiss</dc:creator>
  <cp:lastModifiedBy>Gary Reiss</cp:lastModifiedBy>
  <cp:revision>6</cp:revision>
  <cp:lastPrinted>2021-02-25T18:30:25Z</cp:lastPrinted>
  <dcterms:created xsi:type="dcterms:W3CDTF">2021-02-25T17:49:11Z</dcterms:created>
  <dcterms:modified xsi:type="dcterms:W3CDTF">2021-02-25T18:37:12Z</dcterms:modified>
</cp:coreProperties>
</file>