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8" r:id="rId14"/>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66" d="100"/>
          <a:sy n="66" d="100"/>
        </p:scale>
        <p:origin x="600"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E1450EE-FEB6-49C4-80BA-E8F3D281BEFC}" type="datetimeFigureOut">
              <a:rPr lang="en-US" smtClean="0"/>
              <a:t>3/24/2021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739F79-BC8D-438E-941B-81FC2E05E525}" type="slidenum">
              <a:rPr lang="en-US" smtClean="0"/>
              <a:t>‹#›</a:t>
            </a:fld>
            <a:endParaRPr lang="en-US"/>
          </a:p>
        </p:txBody>
      </p:sp>
    </p:spTree>
    <p:extLst>
      <p:ext uri="{BB962C8B-B14F-4D97-AF65-F5344CB8AC3E}">
        <p14:creationId xmlns:p14="http://schemas.microsoft.com/office/powerpoint/2010/main" val="3527507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E1450EE-FEB6-49C4-80BA-E8F3D281BEFC}" type="datetimeFigureOut">
              <a:rPr lang="en-US" smtClean="0"/>
              <a:t>3/24/2021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739F79-BC8D-438E-941B-81FC2E05E525}" type="slidenum">
              <a:rPr lang="en-US" smtClean="0"/>
              <a:t>‹#›</a:t>
            </a:fld>
            <a:endParaRPr lang="en-US"/>
          </a:p>
        </p:txBody>
      </p:sp>
    </p:spTree>
    <p:extLst>
      <p:ext uri="{BB962C8B-B14F-4D97-AF65-F5344CB8AC3E}">
        <p14:creationId xmlns:p14="http://schemas.microsoft.com/office/powerpoint/2010/main" val="2396336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E1450EE-FEB6-49C4-80BA-E8F3D281BEFC}" type="datetimeFigureOut">
              <a:rPr lang="en-US" smtClean="0"/>
              <a:t>3/24/2021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739F79-BC8D-438E-941B-81FC2E05E525}" type="slidenum">
              <a:rPr lang="en-US" smtClean="0"/>
              <a:t>‹#›</a:t>
            </a:fld>
            <a:endParaRPr lang="en-US"/>
          </a:p>
        </p:txBody>
      </p:sp>
    </p:spTree>
    <p:extLst>
      <p:ext uri="{BB962C8B-B14F-4D97-AF65-F5344CB8AC3E}">
        <p14:creationId xmlns:p14="http://schemas.microsoft.com/office/powerpoint/2010/main" val="1623163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E1450EE-FEB6-49C4-80BA-E8F3D281BEFC}" type="datetimeFigureOut">
              <a:rPr lang="en-US" smtClean="0"/>
              <a:t>3/24/2021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739F79-BC8D-438E-941B-81FC2E05E525}" type="slidenum">
              <a:rPr lang="en-US" smtClean="0"/>
              <a:t>‹#›</a:t>
            </a:fld>
            <a:endParaRPr lang="en-US"/>
          </a:p>
        </p:txBody>
      </p:sp>
    </p:spTree>
    <p:extLst>
      <p:ext uri="{BB962C8B-B14F-4D97-AF65-F5344CB8AC3E}">
        <p14:creationId xmlns:p14="http://schemas.microsoft.com/office/powerpoint/2010/main" val="841950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E1450EE-FEB6-49C4-80BA-E8F3D281BEFC}" type="datetimeFigureOut">
              <a:rPr lang="en-US" smtClean="0"/>
              <a:t>3/24/2021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739F79-BC8D-438E-941B-81FC2E05E525}" type="slidenum">
              <a:rPr lang="en-US" smtClean="0"/>
              <a:t>‹#›</a:t>
            </a:fld>
            <a:endParaRPr lang="en-US"/>
          </a:p>
        </p:txBody>
      </p:sp>
    </p:spTree>
    <p:extLst>
      <p:ext uri="{BB962C8B-B14F-4D97-AF65-F5344CB8AC3E}">
        <p14:creationId xmlns:p14="http://schemas.microsoft.com/office/powerpoint/2010/main" val="847722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E1450EE-FEB6-49C4-80BA-E8F3D281BEFC}" type="datetimeFigureOut">
              <a:rPr lang="en-US" smtClean="0"/>
              <a:t>3/24/2021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739F79-BC8D-438E-941B-81FC2E05E525}" type="slidenum">
              <a:rPr lang="en-US" smtClean="0"/>
              <a:t>‹#›</a:t>
            </a:fld>
            <a:endParaRPr lang="en-US"/>
          </a:p>
        </p:txBody>
      </p:sp>
    </p:spTree>
    <p:extLst>
      <p:ext uri="{BB962C8B-B14F-4D97-AF65-F5344CB8AC3E}">
        <p14:creationId xmlns:p14="http://schemas.microsoft.com/office/powerpoint/2010/main" val="2942852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E1450EE-FEB6-49C4-80BA-E8F3D281BEFC}" type="datetimeFigureOut">
              <a:rPr lang="en-US" smtClean="0"/>
              <a:t>3/24/2021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739F79-BC8D-438E-941B-81FC2E05E525}" type="slidenum">
              <a:rPr lang="en-US" smtClean="0"/>
              <a:t>‹#›</a:t>
            </a:fld>
            <a:endParaRPr lang="en-US"/>
          </a:p>
        </p:txBody>
      </p:sp>
    </p:spTree>
    <p:extLst>
      <p:ext uri="{BB962C8B-B14F-4D97-AF65-F5344CB8AC3E}">
        <p14:creationId xmlns:p14="http://schemas.microsoft.com/office/powerpoint/2010/main" val="1006937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E1450EE-FEB6-49C4-80BA-E8F3D281BEFC}" type="datetimeFigureOut">
              <a:rPr lang="en-US" smtClean="0"/>
              <a:t>3/24/2021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739F79-BC8D-438E-941B-81FC2E05E525}" type="slidenum">
              <a:rPr lang="en-US" smtClean="0"/>
              <a:t>‹#›</a:t>
            </a:fld>
            <a:endParaRPr lang="en-US"/>
          </a:p>
        </p:txBody>
      </p:sp>
    </p:spTree>
    <p:extLst>
      <p:ext uri="{BB962C8B-B14F-4D97-AF65-F5344CB8AC3E}">
        <p14:creationId xmlns:p14="http://schemas.microsoft.com/office/powerpoint/2010/main" val="728704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1450EE-FEB6-49C4-80BA-E8F3D281BEFC}" type="datetimeFigureOut">
              <a:rPr lang="en-US" smtClean="0"/>
              <a:t>3/24/2021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739F79-BC8D-438E-941B-81FC2E05E525}" type="slidenum">
              <a:rPr lang="en-US" smtClean="0"/>
              <a:t>‹#›</a:t>
            </a:fld>
            <a:endParaRPr lang="en-US"/>
          </a:p>
        </p:txBody>
      </p:sp>
    </p:spTree>
    <p:extLst>
      <p:ext uri="{BB962C8B-B14F-4D97-AF65-F5344CB8AC3E}">
        <p14:creationId xmlns:p14="http://schemas.microsoft.com/office/powerpoint/2010/main" val="2462264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E1450EE-FEB6-49C4-80BA-E8F3D281BEFC}" type="datetimeFigureOut">
              <a:rPr lang="en-US" smtClean="0"/>
              <a:t>3/24/2021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739F79-BC8D-438E-941B-81FC2E05E525}" type="slidenum">
              <a:rPr lang="en-US" smtClean="0"/>
              <a:t>‹#›</a:t>
            </a:fld>
            <a:endParaRPr lang="en-US"/>
          </a:p>
        </p:txBody>
      </p:sp>
    </p:spTree>
    <p:extLst>
      <p:ext uri="{BB962C8B-B14F-4D97-AF65-F5344CB8AC3E}">
        <p14:creationId xmlns:p14="http://schemas.microsoft.com/office/powerpoint/2010/main" val="3955273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E1450EE-FEB6-49C4-80BA-E8F3D281BEFC}" type="datetimeFigureOut">
              <a:rPr lang="en-US" smtClean="0"/>
              <a:t>3/24/2021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739F79-BC8D-438E-941B-81FC2E05E525}" type="slidenum">
              <a:rPr lang="en-US" smtClean="0"/>
              <a:t>‹#›</a:t>
            </a:fld>
            <a:endParaRPr lang="en-US"/>
          </a:p>
        </p:txBody>
      </p:sp>
    </p:spTree>
    <p:extLst>
      <p:ext uri="{BB962C8B-B14F-4D97-AF65-F5344CB8AC3E}">
        <p14:creationId xmlns:p14="http://schemas.microsoft.com/office/powerpoint/2010/main" val="2579542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1450EE-FEB6-49C4-80BA-E8F3D281BEFC}" type="datetimeFigureOut">
              <a:rPr lang="en-US" smtClean="0"/>
              <a:t>3/24/2021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739F79-BC8D-438E-941B-81FC2E05E525}" type="slidenum">
              <a:rPr lang="en-US" smtClean="0"/>
              <a:t>‹#›</a:t>
            </a:fld>
            <a:endParaRPr lang="en-US"/>
          </a:p>
        </p:txBody>
      </p:sp>
    </p:spTree>
    <p:extLst>
      <p:ext uri="{BB962C8B-B14F-4D97-AF65-F5344CB8AC3E}">
        <p14:creationId xmlns:p14="http://schemas.microsoft.com/office/powerpoint/2010/main" val="185549562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Beyond Adversity</a:t>
            </a:r>
            <a:endParaRPr lang="en-US" dirty="0"/>
          </a:p>
        </p:txBody>
      </p:sp>
      <p:sp>
        <p:nvSpPr>
          <p:cNvPr id="3" name="Subtitle 2"/>
          <p:cNvSpPr>
            <a:spLocks noGrp="1"/>
          </p:cNvSpPr>
          <p:nvPr>
            <p:ph type="subTitle" idx="1"/>
          </p:nvPr>
        </p:nvSpPr>
        <p:spPr/>
        <p:txBody>
          <a:bodyPr>
            <a:normAutofit/>
          </a:bodyPr>
          <a:lstStyle/>
          <a:p>
            <a:r>
              <a:rPr lang="en-US" sz="4800" dirty="0" smtClean="0"/>
              <a:t>Isaiah 50:4-9a</a:t>
            </a:r>
          </a:p>
          <a:p>
            <a:r>
              <a:rPr lang="en-US" sz="4800" dirty="0" smtClean="0"/>
              <a:t>Luke 9:51-62</a:t>
            </a:r>
            <a:endParaRPr lang="en-US" sz="4800" dirty="0"/>
          </a:p>
        </p:txBody>
      </p:sp>
    </p:spTree>
    <p:extLst>
      <p:ext uri="{BB962C8B-B14F-4D97-AF65-F5344CB8AC3E}">
        <p14:creationId xmlns:p14="http://schemas.microsoft.com/office/powerpoint/2010/main" val="15975493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Surprising Turn… Opposition</a:t>
            </a:r>
            <a:endParaRPr lang="en-US" sz="5400" dirty="0"/>
          </a:p>
        </p:txBody>
      </p:sp>
      <p:sp>
        <p:nvSpPr>
          <p:cNvPr id="3" name="Content Placeholder 2"/>
          <p:cNvSpPr>
            <a:spLocks noGrp="1"/>
          </p:cNvSpPr>
          <p:nvPr>
            <p:ph idx="1"/>
          </p:nvPr>
        </p:nvSpPr>
        <p:spPr/>
        <p:txBody>
          <a:bodyPr>
            <a:normAutofit/>
          </a:bodyPr>
          <a:lstStyle/>
          <a:p>
            <a:r>
              <a:rPr lang="en-US" sz="4000" dirty="0" smtClean="0"/>
              <a:t>Isaiah 50:6 “I offered my back to those who beat me, my cheeks to those who pulled out my beard: I did not hide my face from mocking and spitting.”</a:t>
            </a:r>
          </a:p>
          <a:p>
            <a:endParaRPr lang="en-US" sz="4000" dirty="0"/>
          </a:p>
        </p:txBody>
      </p:sp>
    </p:spTree>
    <p:extLst>
      <p:ext uri="{BB962C8B-B14F-4D97-AF65-F5344CB8AC3E}">
        <p14:creationId xmlns:p14="http://schemas.microsoft.com/office/powerpoint/2010/main" val="2767764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5504"/>
            <a:ext cx="10515600" cy="962526"/>
          </a:xfrm>
        </p:spPr>
        <p:txBody>
          <a:bodyPr>
            <a:normAutofit/>
          </a:bodyPr>
          <a:lstStyle/>
          <a:p>
            <a:r>
              <a:rPr lang="en-US" sz="5400" dirty="0" smtClean="0"/>
              <a:t>Luke</a:t>
            </a:r>
            <a:endParaRPr lang="en-US" sz="5400" dirty="0"/>
          </a:p>
        </p:txBody>
      </p:sp>
      <p:sp>
        <p:nvSpPr>
          <p:cNvPr id="3" name="Content Placeholder 2"/>
          <p:cNvSpPr>
            <a:spLocks noGrp="1"/>
          </p:cNvSpPr>
          <p:nvPr>
            <p:ph idx="1"/>
          </p:nvPr>
        </p:nvSpPr>
        <p:spPr>
          <a:xfrm>
            <a:off x="838200" y="1010653"/>
            <a:ext cx="11097126" cy="5166310"/>
          </a:xfrm>
        </p:spPr>
        <p:txBody>
          <a:bodyPr>
            <a:noAutofit/>
          </a:bodyPr>
          <a:lstStyle/>
          <a:p>
            <a:r>
              <a:rPr lang="en-US" sz="3600" dirty="0" smtClean="0"/>
              <a:t>Luke 22:63-65 </a:t>
            </a:r>
            <a:r>
              <a:rPr lang="en-US" sz="3600" dirty="0"/>
              <a:t>“The men who were guarding Jesus began mocking and beating him. They blindfolded him and demanded, ‘Prophesy! Who hit you?’ and they said many other insulting things to him</a:t>
            </a:r>
            <a:r>
              <a:rPr lang="en-US" sz="3600" dirty="0" smtClean="0"/>
              <a:t>.”</a:t>
            </a:r>
          </a:p>
          <a:p>
            <a:r>
              <a:rPr lang="en-US" sz="3600" dirty="0" smtClean="0"/>
              <a:t>Luke 23:23 </a:t>
            </a:r>
            <a:r>
              <a:rPr lang="en-US" sz="3600" dirty="0"/>
              <a:t>“But with loud shouts they insistently demanded that he be crucified, and their shouts prevailed</a:t>
            </a:r>
            <a:r>
              <a:rPr lang="en-US" sz="3600" dirty="0" smtClean="0"/>
              <a:t>.”</a:t>
            </a:r>
          </a:p>
          <a:p>
            <a:r>
              <a:rPr lang="en-US" sz="3600" dirty="0" smtClean="0"/>
              <a:t>Isaiah 50:7 </a:t>
            </a:r>
            <a:r>
              <a:rPr lang="en-US" sz="3600" dirty="0"/>
              <a:t>“Because the Sovereign Lord helps me, I will not be disgraced. Therefore have I set my face like flint, and I know I will not be put to shame.”</a:t>
            </a:r>
          </a:p>
          <a:p>
            <a:endParaRPr lang="en-US" sz="3600" dirty="0"/>
          </a:p>
        </p:txBody>
      </p:sp>
    </p:spTree>
    <p:extLst>
      <p:ext uri="{BB962C8B-B14F-4D97-AF65-F5344CB8AC3E}">
        <p14:creationId xmlns:p14="http://schemas.microsoft.com/office/powerpoint/2010/main" val="5751221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4 Things to Hold on to…</a:t>
            </a:r>
            <a:endParaRPr lang="en-US" sz="5400" dirty="0"/>
          </a:p>
        </p:txBody>
      </p:sp>
      <p:sp>
        <p:nvSpPr>
          <p:cNvPr id="3" name="Content Placeholder 2"/>
          <p:cNvSpPr>
            <a:spLocks noGrp="1"/>
          </p:cNvSpPr>
          <p:nvPr>
            <p:ph idx="1"/>
          </p:nvPr>
        </p:nvSpPr>
        <p:spPr/>
        <p:txBody>
          <a:bodyPr>
            <a:noAutofit/>
          </a:bodyPr>
          <a:lstStyle/>
          <a:p>
            <a:pPr marL="514350" indent="-514350">
              <a:buFont typeface="+mj-lt"/>
              <a:buAutoNum type="arabicPeriod"/>
            </a:pPr>
            <a:r>
              <a:rPr lang="en-US" sz="3600" dirty="0" smtClean="0"/>
              <a:t>Learning starts with Listening… Speak Lord, your servant is listening!</a:t>
            </a:r>
          </a:p>
          <a:p>
            <a:pPr marL="514350" indent="-514350">
              <a:buFont typeface="+mj-lt"/>
              <a:buAutoNum type="arabicPeriod"/>
            </a:pPr>
            <a:r>
              <a:rPr lang="en-US" sz="3600" dirty="0" smtClean="0"/>
              <a:t>Listening leads to Action… Sharing a Sustaining Word to the weary.</a:t>
            </a:r>
          </a:p>
          <a:p>
            <a:pPr marL="514350" indent="-514350">
              <a:buFont typeface="+mj-lt"/>
              <a:buAutoNum type="arabicPeriod"/>
            </a:pPr>
            <a:r>
              <a:rPr lang="en-US" sz="3600" dirty="0" smtClean="0"/>
              <a:t>Action often leads to Adversity… Some try to stop God’s good Word.</a:t>
            </a:r>
          </a:p>
          <a:p>
            <a:pPr marL="514350" indent="-514350">
              <a:buFont typeface="+mj-lt"/>
              <a:buAutoNum type="arabicPeriod"/>
            </a:pPr>
            <a:r>
              <a:rPr lang="en-US" sz="3600" dirty="0" smtClean="0"/>
              <a:t>Adversity is an Invitation to a Determined Commitment to the Mission of God.</a:t>
            </a:r>
            <a:endParaRPr lang="en-US" sz="3600" dirty="0"/>
          </a:p>
        </p:txBody>
      </p:sp>
    </p:spTree>
    <p:extLst>
      <p:ext uri="{BB962C8B-B14F-4D97-AF65-F5344CB8AC3E}">
        <p14:creationId xmlns:p14="http://schemas.microsoft.com/office/powerpoint/2010/main" val="31412393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The Mission</a:t>
            </a:r>
            <a:endParaRPr lang="en-US" sz="5400" dirty="0"/>
          </a:p>
        </p:txBody>
      </p:sp>
      <p:sp>
        <p:nvSpPr>
          <p:cNvPr id="3" name="Content Placeholder 2"/>
          <p:cNvSpPr>
            <a:spLocks noGrp="1"/>
          </p:cNvSpPr>
          <p:nvPr>
            <p:ph idx="1"/>
          </p:nvPr>
        </p:nvSpPr>
        <p:spPr/>
        <p:txBody>
          <a:bodyPr>
            <a:normAutofit/>
          </a:bodyPr>
          <a:lstStyle/>
          <a:p>
            <a:r>
              <a:rPr lang="en-US" sz="4000" dirty="0" smtClean="0"/>
              <a:t>Too important to quit or be silenced</a:t>
            </a:r>
          </a:p>
          <a:p>
            <a:r>
              <a:rPr lang="en-US" sz="4000" dirty="0" smtClean="0"/>
              <a:t>Jesus is determined to go to Jerusalem</a:t>
            </a:r>
          </a:p>
          <a:p>
            <a:r>
              <a:rPr lang="en-US" sz="4000" dirty="0" smtClean="0"/>
              <a:t>Jesus will face all kinds of adversity</a:t>
            </a:r>
          </a:p>
          <a:p>
            <a:r>
              <a:rPr lang="en-US" sz="4000" dirty="0" smtClean="0"/>
              <a:t>Even a trusted friend turned betrayer won’t keep Him from His Mission</a:t>
            </a:r>
          </a:p>
          <a:p>
            <a:r>
              <a:rPr lang="en-US" sz="4000" dirty="0" smtClean="0"/>
              <a:t>Beyond Adversity is the Mission of God!</a:t>
            </a:r>
            <a:endParaRPr lang="en-US" sz="4000" dirty="0"/>
          </a:p>
        </p:txBody>
      </p:sp>
    </p:spTree>
    <p:extLst>
      <p:ext uri="{BB962C8B-B14F-4D97-AF65-F5344CB8AC3E}">
        <p14:creationId xmlns:p14="http://schemas.microsoft.com/office/powerpoint/2010/main" val="870487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Luke 9:51</a:t>
            </a:r>
            <a:endParaRPr lang="en-US" sz="5400" dirty="0"/>
          </a:p>
        </p:txBody>
      </p:sp>
      <p:sp>
        <p:nvSpPr>
          <p:cNvPr id="3" name="Content Placeholder 2"/>
          <p:cNvSpPr>
            <a:spLocks noGrp="1"/>
          </p:cNvSpPr>
          <p:nvPr>
            <p:ph idx="1"/>
          </p:nvPr>
        </p:nvSpPr>
        <p:spPr>
          <a:xfrm>
            <a:off x="838199" y="1825625"/>
            <a:ext cx="10952747" cy="4642552"/>
          </a:xfrm>
        </p:spPr>
        <p:txBody>
          <a:bodyPr>
            <a:noAutofit/>
          </a:bodyPr>
          <a:lstStyle/>
          <a:p>
            <a:r>
              <a:rPr lang="en-US" sz="4000" dirty="0"/>
              <a:t>“As the time approached for Him to be taken up to heaven, Jesus resolutely set out for Jerusalem.” (NIV</a:t>
            </a:r>
            <a:r>
              <a:rPr lang="en-US" sz="4000" dirty="0" smtClean="0"/>
              <a:t>)</a:t>
            </a:r>
          </a:p>
          <a:p>
            <a:r>
              <a:rPr lang="en-US" sz="4000" dirty="0"/>
              <a:t>“Jesus let nothing distract him from departing for Jerusalem because the time for Him to be lifted up drew near, and He was full of passion to complete His mission there</a:t>
            </a:r>
            <a:r>
              <a:rPr lang="en-US" sz="4000" dirty="0" smtClean="0"/>
              <a:t>.” (The Passion Translation)</a:t>
            </a:r>
            <a:endParaRPr lang="en-US" sz="4000" dirty="0"/>
          </a:p>
        </p:txBody>
      </p:sp>
    </p:spTree>
    <p:extLst>
      <p:ext uri="{BB962C8B-B14F-4D97-AF65-F5344CB8AC3E}">
        <p14:creationId xmlns:p14="http://schemas.microsoft.com/office/powerpoint/2010/main" val="1160006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Luke 9:52-53</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b="1" baseline="30000" dirty="0"/>
              <a:t>52 </a:t>
            </a:r>
            <a:r>
              <a:rPr lang="en-US" sz="4000" dirty="0"/>
              <a:t>And he sent messengers on ahead, who went into a Samaritan village to get things ready for him; </a:t>
            </a:r>
            <a:endParaRPr lang="en-US" sz="4000" dirty="0" smtClean="0"/>
          </a:p>
          <a:p>
            <a:pPr marL="0" indent="0">
              <a:buNone/>
            </a:pPr>
            <a:r>
              <a:rPr lang="en-US" sz="4000" b="1" baseline="30000" dirty="0" smtClean="0"/>
              <a:t>53</a:t>
            </a:r>
            <a:r>
              <a:rPr lang="en-US" sz="4000" b="1" baseline="30000" dirty="0"/>
              <a:t> </a:t>
            </a:r>
            <a:r>
              <a:rPr lang="en-US" sz="4000" dirty="0"/>
              <a:t>but the people there did not welcome him, because he was heading for Jerusalem.</a:t>
            </a:r>
            <a:endParaRPr lang="en-US" sz="4000" dirty="0"/>
          </a:p>
        </p:txBody>
      </p:sp>
    </p:spTree>
    <p:extLst>
      <p:ext uri="{BB962C8B-B14F-4D97-AF65-F5344CB8AC3E}">
        <p14:creationId xmlns:p14="http://schemas.microsoft.com/office/powerpoint/2010/main" val="1862534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Isaiah 50:4-5</a:t>
            </a:r>
            <a:endParaRPr lang="en-US" sz="5400" dirty="0"/>
          </a:p>
        </p:txBody>
      </p:sp>
      <p:sp>
        <p:nvSpPr>
          <p:cNvPr id="3" name="Content Placeholder 2"/>
          <p:cNvSpPr>
            <a:spLocks noGrp="1"/>
          </p:cNvSpPr>
          <p:nvPr>
            <p:ph idx="1"/>
          </p:nvPr>
        </p:nvSpPr>
        <p:spPr/>
        <p:txBody>
          <a:bodyPr>
            <a:normAutofit/>
          </a:bodyPr>
          <a:lstStyle/>
          <a:p>
            <a:pPr marL="0" indent="0">
              <a:buNone/>
            </a:pPr>
            <a:r>
              <a:rPr lang="en-US" sz="3800" b="1" baseline="30000" dirty="0"/>
              <a:t>4 </a:t>
            </a:r>
            <a:r>
              <a:rPr lang="en-US" sz="3800" dirty="0"/>
              <a:t>The Sovereign </a:t>
            </a:r>
            <a:r>
              <a:rPr lang="en-US" sz="3800" cap="small" dirty="0"/>
              <a:t>Lord</a:t>
            </a:r>
            <a:r>
              <a:rPr lang="en-US" sz="3800" dirty="0"/>
              <a:t> has given me a well-instructed tongue,</a:t>
            </a:r>
            <a:r>
              <a:rPr lang="en-US" sz="3800" dirty="0"/>
              <a:t/>
            </a:r>
            <a:br>
              <a:rPr lang="en-US" sz="3800" dirty="0"/>
            </a:br>
            <a:r>
              <a:rPr lang="en-US" sz="3800" dirty="0"/>
              <a:t>    to know the word that sustains the weary.</a:t>
            </a:r>
            <a:r>
              <a:rPr lang="en-US" sz="3800" dirty="0"/>
              <a:t/>
            </a:r>
            <a:br>
              <a:rPr lang="en-US" sz="3800" dirty="0"/>
            </a:br>
            <a:r>
              <a:rPr lang="en-US" sz="3800" dirty="0"/>
              <a:t>He wakens me morning by morning,</a:t>
            </a:r>
            <a:r>
              <a:rPr lang="en-US" sz="3800" dirty="0"/>
              <a:t/>
            </a:r>
            <a:br>
              <a:rPr lang="en-US" sz="3800" dirty="0"/>
            </a:br>
            <a:r>
              <a:rPr lang="en-US" sz="3800" dirty="0"/>
              <a:t>    wakens my ear to listen like one being instructed.</a:t>
            </a:r>
            <a:r>
              <a:rPr lang="en-US" sz="3800" dirty="0"/>
              <a:t/>
            </a:r>
            <a:br>
              <a:rPr lang="en-US" sz="3800" dirty="0"/>
            </a:br>
            <a:r>
              <a:rPr lang="en-US" sz="3800" b="1" baseline="30000" dirty="0"/>
              <a:t>5 </a:t>
            </a:r>
            <a:r>
              <a:rPr lang="en-US" sz="3800" dirty="0"/>
              <a:t>The Sovereign </a:t>
            </a:r>
            <a:r>
              <a:rPr lang="en-US" sz="3800" cap="small" dirty="0"/>
              <a:t>Lord</a:t>
            </a:r>
            <a:r>
              <a:rPr lang="en-US" sz="3800" dirty="0"/>
              <a:t> has opened my ears;</a:t>
            </a:r>
            <a:r>
              <a:rPr lang="en-US" sz="3800" dirty="0"/>
              <a:t/>
            </a:r>
            <a:br>
              <a:rPr lang="en-US" sz="3800" dirty="0"/>
            </a:br>
            <a:r>
              <a:rPr lang="en-US" sz="3800" dirty="0"/>
              <a:t>    I have not been rebellious,</a:t>
            </a:r>
            <a:r>
              <a:rPr lang="en-US" sz="3800" dirty="0"/>
              <a:t/>
            </a:r>
            <a:br>
              <a:rPr lang="en-US" sz="3800" dirty="0"/>
            </a:br>
            <a:r>
              <a:rPr lang="en-US" sz="3800" dirty="0"/>
              <a:t>    I have not turned away.</a:t>
            </a:r>
            <a:endParaRPr lang="en-US" sz="3800" dirty="0"/>
          </a:p>
        </p:txBody>
      </p:sp>
    </p:spTree>
    <p:extLst>
      <p:ext uri="{BB962C8B-B14F-4D97-AF65-F5344CB8AC3E}">
        <p14:creationId xmlns:p14="http://schemas.microsoft.com/office/powerpoint/2010/main" val="2622430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Isaiah 50:6-7</a:t>
            </a:r>
            <a:endParaRPr lang="en-US" sz="5400" dirty="0"/>
          </a:p>
        </p:txBody>
      </p:sp>
      <p:sp>
        <p:nvSpPr>
          <p:cNvPr id="3" name="Content Placeholder 2"/>
          <p:cNvSpPr>
            <a:spLocks noGrp="1"/>
          </p:cNvSpPr>
          <p:nvPr>
            <p:ph idx="1"/>
          </p:nvPr>
        </p:nvSpPr>
        <p:spPr/>
        <p:txBody>
          <a:bodyPr>
            <a:noAutofit/>
          </a:bodyPr>
          <a:lstStyle/>
          <a:p>
            <a:pPr marL="0" indent="0">
              <a:buNone/>
            </a:pPr>
            <a:r>
              <a:rPr lang="en-US" sz="4000" b="1" baseline="30000" dirty="0"/>
              <a:t>6 </a:t>
            </a:r>
            <a:r>
              <a:rPr lang="en-US" sz="4000" dirty="0"/>
              <a:t>I offered my back to those who beat me,</a:t>
            </a:r>
            <a:r>
              <a:rPr lang="en-US" sz="4000" dirty="0"/>
              <a:t/>
            </a:r>
            <a:br>
              <a:rPr lang="en-US" sz="4000" dirty="0"/>
            </a:br>
            <a:r>
              <a:rPr lang="en-US" sz="4000" dirty="0"/>
              <a:t>    my cheeks to those who pulled out my beard;</a:t>
            </a:r>
            <a:r>
              <a:rPr lang="en-US" sz="4000" dirty="0"/>
              <a:t/>
            </a:r>
            <a:br>
              <a:rPr lang="en-US" sz="4000" dirty="0"/>
            </a:br>
            <a:r>
              <a:rPr lang="en-US" sz="4000" dirty="0"/>
              <a:t>I did not hide my face</a:t>
            </a:r>
            <a:r>
              <a:rPr lang="en-US" sz="4000" dirty="0"/>
              <a:t/>
            </a:r>
            <a:br>
              <a:rPr lang="en-US" sz="4000" dirty="0"/>
            </a:br>
            <a:r>
              <a:rPr lang="en-US" sz="4000" dirty="0"/>
              <a:t>    from mocking and spitting.</a:t>
            </a:r>
            <a:r>
              <a:rPr lang="en-US" sz="4000" dirty="0"/>
              <a:t/>
            </a:r>
            <a:br>
              <a:rPr lang="en-US" sz="4000" dirty="0"/>
            </a:br>
            <a:r>
              <a:rPr lang="en-US" sz="4000" b="1" baseline="30000" dirty="0"/>
              <a:t>7 </a:t>
            </a:r>
            <a:r>
              <a:rPr lang="en-US" sz="4000" dirty="0"/>
              <a:t>Because the Sovereign </a:t>
            </a:r>
            <a:r>
              <a:rPr lang="en-US" sz="4000" cap="small" dirty="0"/>
              <a:t>Lord</a:t>
            </a:r>
            <a:r>
              <a:rPr lang="en-US" sz="4000" dirty="0"/>
              <a:t> helps me,</a:t>
            </a:r>
            <a:r>
              <a:rPr lang="en-US" sz="4000" dirty="0"/>
              <a:t/>
            </a:r>
            <a:br>
              <a:rPr lang="en-US" sz="4000" dirty="0"/>
            </a:br>
            <a:r>
              <a:rPr lang="en-US" sz="4000" dirty="0"/>
              <a:t>    I will not be disgraced.</a:t>
            </a:r>
            <a:r>
              <a:rPr lang="en-US" sz="4000" dirty="0"/>
              <a:t/>
            </a:r>
            <a:br>
              <a:rPr lang="en-US" sz="4000" dirty="0"/>
            </a:br>
            <a:r>
              <a:rPr lang="en-US" sz="4000" dirty="0"/>
              <a:t>Therefore have I set my face like flint,</a:t>
            </a:r>
            <a:r>
              <a:rPr lang="en-US" sz="4000" dirty="0"/>
              <a:t/>
            </a:r>
            <a:br>
              <a:rPr lang="en-US" sz="4000" dirty="0"/>
            </a:br>
            <a:r>
              <a:rPr lang="en-US" sz="4000" dirty="0"/>
              <a:t>    and I know I will not be put to shame.</a:t>
            </a:r>
            <a:endParaRPr lang="en-US" sz="4000" dirty="0"/>
          </a:p>
        </p:txBody>
      </p:sp>
    </p:spTree>
    <p:extLst>
      <p:ext uri="{BB962C8B-B14F-4D97-AF65-F5344CB8AC3E}">
        <p14:creationId xmlns:p14="http://schemas.microsoft.com/office/powerpoint/2010/main" val="2016504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Isaiah 50:8-9a</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b="1" baseline="30000" dirty="0"/>
              <a:t>8 </a:t>
            </a:r>
            <a:r>
              <a:rPr lang="en-US" sz="4000" dirty="0"/>
              <a:t>He who vindicates me is near.</a:t>
            </a:r>
            <a:r>
              <a:rPr lang="en-US" sz="4000" dirty="0"/>
              <a:t/>
            </a:r>
            <a:br>
              <a:rPr lang="en-US" sz="4000" dirty="0"/>
            </a:br>
            <a:r>
              <a:rPr lang="en-US" sz="4000" dirty="0"/>
              <a:t>    Who then will bring charges against me?</a:t>
            </a:r>
            <a:r>
              <a:rPr lang="en-US" sz="4000" dirty="0"/>
              <a:t/>
            </a:r>
            <a:br>
              <a:rPr lang="en-US" sz="4000" dirty="0"/>
            </a:br>
            <a:r>
              <a:rPr lang="en-US" sz="4000" dirty="0"/>
              <a:t>    Let us face each other!</a:t>
            </a:r>
            <a:r>
              <a:rPr lang="en-US" sz="4000" dirty="0"/>
              <a:t/>
            </a:r>
            <a:br>
              <a:rPr lang="en-US" sz="4000" dirty="0"/>
            </a:br>
            <a:r>
              <a:rPr lang="en-US" sz="4000" dirty="0"/>
              <a:t>Who is my accuser?</a:t>
            </a:r>
            <a:r>
              <a:rPr lang="en-US" sz="4000" dirty="0"/>
              <a:t/>
            </a:r>
            <a:br>
              <a:rPr lang="en-US" sz="4000" dirty="0"/>
            </a:br>
            <a:r>
              <a:rPr lang="en-US" sz="4000" dirty="0"/>
              <a:t>    Let him confront me!</a:t>
            </a:r>
            <a:r>
              <a:rPr lang="en-US" sz="4000" dirty="0"/>
              <a:t/>
            </a:r>
            <a:br>
              <a:rPr lang="en-US" sz="4000" dirty="0"/>
            </a:br>
            <a:r>
              <a:rPr lang="en-US" sz="4000" b="1" baseline="30000" dirty="0"/>
              <a:t>9 </a:t>
            </a:r>
            <a:r>
              <a:rPr lang="en-US" sz="4000" dirty="0"/>
              <a:t>It is the Sovereign </a:t>
            </a:r>
            <a:r>
              <a:rPr lang="en-US" sz="4000" cap="small" dirty="0"/>
              <a:t>Lord</a:t>
            </a:r>
            <a:r>
              <a:rPr lang="en-US" sz="4000" dirty="0"/>
              <a:t> who helps me.</a:t>
            </a:r>
            <a:endParaRPr lang="en-US" sz="4000" dirty="0"/>
          </a:p>
        </p:txBody>
      </p:sp>
    </p:spTree>
    <p:extLst>
      <p:ext uri="{BB962C8B-B14F-4D97-AF65-F5344CB8AC3E}">
        <p14:creationId xmlns:p14="http://schemas.microsoft.com/office/powerpoint/2010/main" val="30140053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The “Sovereign Lord”</a:t>
            </a:r>
            <a:endParaRPr lang="en-US" sz="5400" dirty="0"/>
          </a:p>
        </p:txBody>
      </p:sp>
      <p:sp>
        <p:nvSpPr>
          <p:cNvPr id="3" name="Content Placeholder 2"/>
          <p:cNvSpPr>
            <a:spLocks noGrp="1"/>
          </p:cNvSpPr>
          <p:nvPr>
            <p:ph idx="1"/>
          </p:nvPr>
        </p:nvSpPr>
        <p:spPr>
          <a:xfrm>
            <a:off x="838199" y="1825625"/>
            <a:ext cx="11087501" cy="4351338"/>
          </a:xfrm>
        </p:spPr>
        <p:txBody>
          <a:bodyPr>
            <a:normAutofit/>
          </a:bodyPr>
          <a:lstStyle/>
          <a:p>
            <a:r>
              <a:rPr lang="en-US" sz="4000" dirty="0"/>
              <a:t>Verse 4… “The Sovereign Lord has given me a well-instructed tongue”</a:t>
            </a:r>
          </a:p>
          <a:p>
            <a:r>
              <a:rPr lang="en-US" sz="4000" dirty="0" smtClean="0"/>
              <a:t>Verse </a:t>
            </a:r>
            <a:r>
              <a:rPr lang="en-US" sz="4000" dirty="0"/>
              <a:t>5… “The Sovereign Lord has opened my ears”</a:t>
            </a:r>
          </a:p>
          <a:p>
            <a:r>
              <a:rPr lang="en-US" sz="4000" dirty="0" smtClean="0"/>
              <a:t>Verse </a:t>
            </a:r>
            <a:r>
              <a:rPr lang="en-US" sz="4000" dirty="0"/>
              <a:t>7… “the Sovereign Lord helps </a:t>
            </a:r>
            <a:r>
              <a:rPr lang="en-US" sz="4000" dirty="0" smtClean="0"/>
              <a:t>me”</a:t>
            </a:r>
          </a:p>
          <a:p>
            <a:r>
              <a:rPr lang="en-US" sz="4000" dirty="0" smtClean="0"/>
              <a:t>Verse </a:t>
            </a:r>
            <a:r>
              <a:rPr lang="en-US" sz="4000" dirty="0"/>
              <a:t>9… “It is the Sovereign Lord who helps me”</a:t>
            </a:r>
          </a:p>
          <a:p>
            <a:endParaRPr lang="en-US" sz="4000" dirty="0"/>
          </a:p>
        </p:txBody>
      </p:sp>
    </p:spTree>
    <p:extLst>
      <p:ext uri="{BB962C8B-B14F-4D97-AF65-F5344CB8AC3E}">
        <p14:creationId xmlns:p14="http://schemas.microsoft.com/office/powerpoint/2010/main" val="37263633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The Servant in Isaiah 50</a:t>
            </a:r>
            <a:endParaRPr lang="en-US" sz="5400" dirty="0"/>
          </a:p>
        </p:txBody>
      </p:sp>
      <p:sp>
        <p:nvSpPr>
          <p:cNvPr id="3" name="Content Placeholder 2"/>
          <p:cNvSpPr>
            <a:spLocks noGrp="1"/>
          </p:cNvSpPr>
          <p:nvPr>
            <p:ph idx="1"/>
          </p:nvPr>
        </p:nvSpPr>
        <p:spPr/>
        <p:txBody>
          <a:bodyPr>
            <a:noAutofit/>
          </a:bodyPr>
          <a:lstStyle/>
          <a:p>
            <a:r>
              <a:rPr lang="en-US" sz="3600" dirty="0" smtClean="0"/>
              <a:t>He is a Listening Learner… with the Lord as Instructor</a:t>
            </a:r>
          </a:p>
          <a:p>
            <a:r>
              <a:rPr lang="en-US" sz="3600" dirty="0"/>
              <a:t>“The Bible takes listening very seriously. The Bible’s term for ‘listening’ is translated most often as ‘obey.’ The Bible doesn’t know the difference between ‘listen and obey</a:t>
            </a:r>
            <a:r>
              <a:rPr lang="en-US" sz="3600" dirty="0" smtClean="0"/>
              <a:t>.’” (Fred Craddock)</a:t>
            </a:r>
          </a:p>
          <a:p>
            <a:r>
              <a:rPr lang="en-US" sz="3600" dirty="0" smtClean="0"/>
              <a:t>Parent… “Listen to me”</a:t>
            </a:r>
          </a:p>
          <a:p>
            <a:r>
              <a:rPr lang="en-US" sz="3600" dirty="0"/>
              <a:t>“Obedience is being all ears for God… His Call… His Voice… His Will. It is also what true love looks like.”</a:t>
            </a:r>
            <a:endParaRPr lang="en-US" sz="3600" dirty="0" smtClean="0"/>
          </a:p>
          <a:p>
            <a:endParaRPr lang="en-US" sz="3600" dirty="0"/>
          </a:p>
        </p:txBody>
      </p:sp>
    </p:spTree>
    <p:extLst>
      <p:ext uri="{BB962C8B-B14F-4D97-AF65-F5344CB8AC3E}">
        <p14:creationId xmlns:p14="http://schemas.microsoft.com/office/powerpoint/2010/main" val="4119719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The Servant…</a:t>
            </a:r>
            <a:endParaRPr lang="en-US" sz="5400" dirty="0"/>
          </a:p>
        </p:txBody>
      </p:sp>
      <p:sp>
        <p:nvSpPr>
          <p:cNvPr id="3" name="Content Placeholder 2"/>
          <p:cNvSpPr>
            <a:spLocks noGrp="1"/>
          </p:cNvSpPr>
          <p:nvPr>
            <p:ph idx="1"/>
          </p:nvPr>
        </p:nvSpPr>
        <p:spPr/>
        <p:txBody>
          <a:bodyPr>
            <a:normAutofit/>
          </a:bodyPr>
          <a:lstStyle/>
          <a:p>
            <a:r>
              <a:rPr lang="en-US" sz="4000" dirty="0" smtClean="0"/>
              <a:t>Passes on what he learned</a:t>
            </a:r>
          </a:p>
          <a:p>
            <a:r>
              <a:rPr lang="en-US" sz="4000" dirty="0" smtClean="0"/>
              <a:t>“The Sovereign Lord has given me a well-instructed tongue, to know the word that sustains the weary.” (v.4)</a:t>
            </a:r>
          </a:p>
          <a:p>
            <a:r>
              <a:rPr lang="en-US" sz="4000" dirty="0" smtClean="0"/>
              <a:t>Matthew 11:28 “Come to me, all you who are weary and burdened, and I will give you rest.”</a:t>
            </a:r>
            <a:endParaRPr lang="en-US" sz="4000" dirty="0"/>
          </a:p>
        </p:txBody>
      </p:sp>
    </p:spTree>
    <p:extLst>
      <p:ext uri="{BB962C8B-B14F-4D97-AF65-F5344CB8AC3E}">
        <p14:creationId xmlns:p14="http://schemas.microsoft.com/office/powerpoint/2010/main" val="177521472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41</TotalTime>
  <Words>516</Words>
  <Application>Microsoft Office PowerPoint</Application>
  <PresentationFormat>Widescreen</PresentationFormat>
  <Paragraphs>46</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Beyond Adversity</vt:lpstr>
      <vt:lpstr>Luke 9:51</vt:lpstr>
      <vt:lpstr>Luke 9:52-53</vt:lpstr>
      <vt:lpstr>Isaiah 50:4-5</vt:lpstr>
      <vt:lpstr>Isaiah 50:6-7</vt:lpstr>
      <vt:lpstr>Isaiah 50:8-9a</vt:lpstr>
      <vt:lpstr>The “Sovereign Lord”</vt:lpstr>
      <vt:lpstr>The Servant in Isaiah 50</vt:lpstr>
      <vt:lpstr>The Servant…</vt:lpstr>
      <vt:lpstr>Surprising Turn… Opposition</vt:lpstr>
      <vt:lpstr>Luke</vt:lpstr>
      <vt:lpstr>4 Things to Hold on to…</vt:lpstr>
      <vt:lpstr>The Mission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Beyond Adversity</dc:title>
  <dc:creator>Gary Reiss</dc:creator>
  <cp:lastModifiedBy>Gary Reiss</cp:lastModifiedBy>
  <cp:revision>5</cp:revision>
  <cp:lastPrinted>2021-03-24T21:22:43Z</cp:lastPrinted>
  <dcterms:created xsi:type="dcterms:W3CDTF">2021-03-24T20:47:58Z</dcterms:created>
  <dcterms:modified xsi:type="dcterms:W3CDTF">2021-03-24T21:29:55Z</dcterms:modified>
</cp:coreProperties>
</file>