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94EE1C-544F-4F8C-885C-9D5DB76489CB}"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316910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94EE1C-544F-4F8C-885C-9D5DB76489CB}"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410995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94EE1C-544F-4F8C-885C-9D5DB76489CB}"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348654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94EE1C-544F-4F8C-885C-9D5DB76489CB}"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2387925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94EE1C-544F-4F8C-885C-9D5DB76489CB}"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284210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94EE1C-544F-4F8C-885C-9D5DB76489CB}"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254618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94EE1C-544F-4F8C-885C-9D5DB76489CB}"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250227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94EE1C-544F-4F8C-885C-9D5DB76489CB}"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93573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4EE1C-544F-4F8C-885C-9D5DB76489CB}"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4084533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94EE1C-544F-4F8C-885C-9D5DB76489CB}"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307195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94EE1C-544F-4F8C-885C-9D5DB76489CB}"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DBD30-03AC-4DA0-87F3-F7905B5B1BC7}" type="slidenum">
              <a:rPr lang="en-US" smtClean="0"/>
              <a:t>‹#›</a:t>
            </a:fld>
            <a:endParaRPr lang="en-US"/>
          </a:p>
        </p:txBody>
      </p:sp>
    </p:spTree>
    <p:extLst>
      <p:ext uri="{BB962C8B-B14F-4D97-AF65-F5344CB8AC3E}">
        <p14:creationId xmlns:p14="http://schemas.microsoft.com/office/powerpoint/2010/main" val="2886371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4EE1C-544F-4F8C-885C-9D5DB76489CB}" type="datetimeFigureOut">
              <a:rPr lang="en-US" smtClean="0"/>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DBD30-03AC-4DA0-87F3-F7905B5B1BC7}" type="slidenum">
              <a:rPr lang="en-US" smtClean="0"/>
              <a:t>‹#›</a:t>
            </a:fld>
            <a:endParaRPr lang="en-US"/>
          </a:p>
        </p:txBody>
      </p:sp>
    </p:spTree>
    <p:extLst>
      <p:ext uri="{BB962C8B-B14F-4D97-AF65-F5344CB8AC3E}">
        <p14:creationId xmlns:p14="http://schemas.microsoft.com/office/powerpoint/2010/main" val="33633692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Beyond Suffering</a:t>
            </a:r>
            <a:endParaRPr lang="en-US" dirty="0"/>
          </a:p>
        </p:txBody>
      </p:sp>
      <p:sp>
        <p:nvSpPr>
          <p:cNvPr id="3" name="Subtitle 2"/>
          <p:cNvSpPr>
            <a:spLocks noGrp="1"/>
          </p:cNvSpPr>
          <p:nvPr>
            <p:ph type="subTitle" idx="1"/>
          </p:nvPr>
        </p:nvSpPr>
        <p:spPr/>
        <p:txBody>
          <a:bodyPr>
            <a:normAutofit/>
          </a:bodyPr>
          <a:lstStyle/>
          <a:p>
            <a:r>
              <a:rPr lang="en-US" sz="4800" dirty="0" smtClean="0"/>
              <a:t>Hebrews 5:5-10</a:t>
            </a:r>
            <a:endParaRPr lang="en-US" sz="4800" dirty="0"/>
          </a:p>
        </p:txBody>
      </p:sp>
    </p:spTree>
    <p:extLst>
      <p:ext uri="{BB962C8B-B14F-4D97-AF65-F5344CB8AC3E}">
        <p14:creationId xmlns:p14="http://schemas.microsoft.com/office/powerpoint/2010/main" val="25784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380"/>
            <a:ext cx="10515600" cy="972152"/>
          </a:xfrm>
        </p:spPr>
        <p:txBody>
          <a:bodyPr>
            <a:normAutofit/>
          </a:bodyPr>
          <a:lstStyle/>
          <a:p>
            <a:r>
              <a:rPr lang="en-US" sz="5400" dirty="0" smtClean="0"/>
              <a:t>Hebrews 4:14-16</a:t>
            </a:r>
            <a:endParaRPr lang="en-US" sz="5400" dirty="0"/>
          </a:p>
        </p:txBody>
      </p:sp>
      <p:sp>
        <p:nvSpPr>
          <p:cNvPr id="3" name="Content Placeholder 2"/>
          <p:cNvSpPr>
            <a:spLocks noGrp="1"/>
          </p:cNvSpPr>
          <p:nvPr>
            <p:ph idx="1"/>
          </p:nvPr>
        </p:nvSpPr>
        <p:spPr>
          <a:xfrm>
            <a:off x="838200" y="1116532"/>
            <a:ext cx="10515600" cy="5438272"/>
          </a:xfrm>
        </p:spPr>
        <p:txBody>
          <a:bodyPr>
            <a:noAutofit/>
          </a:bodyPr>
          <a:lstStyle/>
          <a:p>
            <a:pPr marL="0" indent="0">
              <a:buNone/>
            </a:pPr>
            <a:r>
              <a:rPr lang="en-US" sz="3600" b="1" baseline="30000" dirty="0"/>
              <a:t>14 </a:t>
            </a:r>
            <a:r>
              <a:rPr lang="en-US" sz="3600" dirty="0"/>
              <a:t>Therefore, since we have a great high priest who has ascended into heaven</a:t>
            </a:r>
            <a:r>
              <a:rPr lang="en-US" sz="3600" dirty="0" smtClean="0"/>
              <a:t>,</a:t>
            </a:r>
            <a:r>
              <a:rPr lang="en-US" sz="3600" dirty="0"/>
              <a:t> Jesus the Son of God, let us hold firmly to the faith we profess. </a:t>
            </a:r>
            <a:endParaRPr lang="en-US" sz="3600" dirty="0" smtClean="0"/>
          </a:p>
          <a:p>
            <a:pPr marL="0" indent="0">
              <a:buNone/>
            </a:pPr>
            <a:r>
              <a:rPr lang="en-US" sz="3600" b="1" baseline="30000" dirty="0" smtClean="0"/>
              <a:t>15</a:t>
            </a:r>
            <a:r>
              <a:rPr lang="en-US" sz="3600" b="1" baseline="30000" dirty="0"/>
              <a:t> </a:t>
            </a:r>
            <a:r>
              <a:rPr lang="en-US" sz="3600" dirty="0"/>
              <a:t>For we do not have a high priest who is unable to empathize with our weaknesses, but we have one who has been tempted in every way, just as we are—yet he did not sin. </a:t>
            </a:r>
            <a:endParaRPr lang="en-US" sz="3600" dirty="0" smtClean="0"/>
          </a:p>
          <a:p>
            <a:pPr marL="0" indent="0">
              <a:buNone/>
            </a:pPr>
            <a:r>
              <a:rPr lang="en-US" sz="3600" b="1" baseline="30000" dirty="0" smtClean="0"/>
              <a:t>16</a:t>
            </a:r>
            <a:r>
              <a:rPr lang="en-US" sz="3600" b="1" baseline="30000" dirty="0"/>
              <a:t> </a:t>
            </a:r>
            <a:r>
              <a:rPr lang="en-US" sz="3600" dirty="0"/>
              <a:t>Let us then approach God’s throne of grace with confidence, so that we may receive mercy and find grace to help us in our time of need.</a:t>
            </a:r>
          </a:p>
        </p:txBody>
      </p:sp>
    </p:spTree>
    <p:extLst>
      <p:ext uri="{BB962C8B-B14F-4D97-AF65-F5344CB8AC3E}">
        <p14:creationId xmlns:p14="http://schemas.microsoft.com/office/powerpoint/2010/main" val="553297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Jesus our Priest</a:t>
            </a:r>
            <a:endParaRPr lang="en-US" sz="5400" dirty="0"/>
          </a:p>
        </p:txBody>
      </p:sp>
      <p:sp>
        <p:nvSpPr>
          <p:cNvPr id="3" name="Content Placeholder 2"/>
          <p:cNvSpPr>
            <a:spLocks noGrp="1"/>
          </p:cNvSpPr>
          <p:nvPr>
            <p:ph idx="1"/>
          </p:nvPr>
        </p:nvSpPr>
        <p:spPr/>
        <p:txBody>
          <a:bodyPr>
            <a:normAutofit/>
          </a:bodyPr>
          <a:lstStyle/>
          <a:p>
            <a:r>
              <a:rPr lang="en-US" sz="4000" dirty="0" smtClean="0"/>
              <a:t>He understands our needs</a:t>
            </a:r>
          </a:p>
          <a:p>
            <a:r>
              <a:rPr lang="en-US" sz="4000" dirty="0" smtClean="0"/>
              <a:t>Talk with someone who’s been through it… Jesus</a:t>
            </a:r>
          </a:p>
          <a:p>
            <a:r>
              <a:rPr lang="en-US" sz="4000" dirty="0" smtClean="0"/>
              <a:t>He has love, compassion and tender care</a:t>
            </a:r>
          </a:p>
          <a:p>
            <a:pPr marL="0" indent="0">
              <a:buNone/>
            </a:pPr>
            <a:endParaRPr lang="en-US" sz="4000" dirty="0"/>
          </a:p>
        </p:txBody>
      </p:sp>
    </p:spTree>
    <p:extLst>
      <p:ext uri="{BB962C8B-B14F-4D97-AF65-F5344CB8AC3E}">
        <p14:creationId xmlns:p14="http://schemas.microsoft.com/office/powerpoint/2010/main" val="3228137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5:7</a:t>
            </a:r>
            <a:endParaRPr lang="en-US" sz="5400" dirty="0"/>
          </a:p>
        </p:txBody>
      </p:sp>
      <p:sp>
        <p:nvSpPr>
          <p:cNvPr id="3" name="Content Placeholder 2"/>
          <p:cNvSpPr>
            <a:spLocks noGrp="1"/>
          </p:cNvSpPr>
          <p:nvPr>
            <p:ph idx="1"/>
          </p:nvPr>
        </p:nvSpPr>
        <p:spPr/>
        <p:txBody>
          <a:bodyPr>
            <a:normAutofit/>
          </a:bodyPr>
          <a:lstStyle/>
          <a:p>
            <a:r>
              <a:rPr lang="en-US" sz="4000" dirty="0" smtClean="0"/>
              <a:t>“fervent cries and tears”</a:t>
            </a:r>
          </a:p>
          <a:p>
            <a:r>
              <a:rPr lang="en-US" sz="4000" dirty="0" smtClean="0"/>
              <a:t>“He was heard because of his reverent submission.”</a:t>
            </a:r>
          </a:p>
          <a:p>
            <a:r>
              <a:rPr lang="en-US" sz="4000" dirty="0" smtClean="0"/>
              <a:t>The Lord’s Prayer… “Your will be done on earth as in Heaven.”</a:t>
            </a:r>
          </a:p>
          <a:p>
            <a:r>
              <a:rPr lang="en-US" sz="4000" dirty="0" smtClean="0"/>
              <a:t>Gethsemane… “Nevertheless… Not my will but Yours be done.”</a:t>
            </a:r>
            <a:endParaRPr lang="en-US" sz="4000" dirty="0"/>
          </a:p>
        </p:txBody>
      </p:sp>
    </p:spTree>
    <p:extLst>
      <p:ext uri="{BB962C8B-B14F-4D97-AF65-F5344CB8AC3E}">
        <p14:creationId xmlns:p14="http://schemas.microsoft.com/office/powerpoint/2010/main" val="2497296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5:8</a:t>
            </a:r>
            <a:endParaRPr lang="en-US" sz="5400" dirty="0"/>
          </a:p>
        </p:txBody>
      </p:sp>
      <p:sp>
        <p:nvSpPr>
          <p:cNvPr id="3" name="Content Placeholder 2"/>
          <p:cNvSpPr>
            <a:spLocks noGrp="1"/>
          </p:cNvSpPr>
          <p:nvPr>
            <p:ph idx="1"/>
          </p:nvPr>
        </p:nvSpPr>
        <p:spPr/>
        <p:txBody>
          <a:bodyPr>
            <a:normAutofit/>
          </a:bodyPr>
          <a:lstStyle/>
          <a:p>
            <a:r>
              <a:rPr lang="en-US" sz="4000" dirty="0" smtClean="0"/>
              <a:t>“Son though He was, He learned obedience from what He suffered.” (NIV)</a:t>
            </a:r>
          </a:p>
          <a:p>
            <a:r>
              <a:rPr lang="en-US" sz="4000" dirty="0" smtClean="0"/>
              <a:t>“Son though He was, He learned obedience in the school of suffering.” (NEB)</a:t>
            </a:r>
            <a:endParaRPr lang="en-US" sz="4000" dirty="0"/>
          </a:p>
        </p:txBody>
      </p:sp>
    </p:spTree>
    <p:extLst>
      <p:ext uri="{BB962C8B-B14F-4D97-AF65-F5344CB8AC3E}">
        <p14:creationId xmlns:p14="http://schemas.microsoft.com/office/powerpoint/2010/main" val="173840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889" y="365125"/>
            <a:ext cx="11377060" cy="1325563"/>
          </a:xfrm>
        </p:spPr>
        <p:txBody>
          <a:bodyPr>
            <a:noAutofit/>
          </a:bodyPr>
          <a:lstStyle/>
          <a:p>
            <a:r>
              <a:rPr lang="en-US" sz="5400" dirty="0" smtClean="0"/>
              <a:t>What can be learned through suffering?</a:t>
            </a:r>
            <a:endParaRPr lang="en-US" sz="5400" dirty="0"/>
          </a:p>
        </p:txBody>
      </p:sp>
      <p:sp>
        <p:nvSpPr>
          <p:cNvPr id="3" name="Content Placeholder 2"/>
          <p:cNvSpPr>
            <a:spLocks noGrp="1"/>
          </p:cNvSpPr>
          <p:nvPr>
            <p:ph idx="1"/>
          </p:nvPr>
        </p:nvSpPr>
        <p:spPr/>
        <p:txBody>
          <a:bodyPr>
            <a:normAutofit/>
          </a:bodyPr>
          <a:lstStyle/>
          <a:p>
            <a:r>
              <a:rPr lang="en-US" sz="4000" dirty="0" smtClean="0"/>
              <a:t>No one is exempt</a:t>
            </a:r>
          </a:p>
          <a:p>
            <a:r>
              <a:rPr lang="en-US" sz="4000" dirty="0" smtClean="0"/>
              <a:t>Perseverance</a:t>
            </a:r>
          </a:p>
          <a:p>
            <a:r>
              <a:rPr lang="en-US" sz="4000" dirty="0" smtClean="0"/>
              <a:t>Our own mortality</a:t>
            </a:r>
          </a:p>
          <a:p>
            <a:r>
              <a:rPr lang="en-US" sz="4000" dirty="0" smtClean="0"/>
              <a:t>Empathy for others</a:t>
            </a:r>
          </a:p>
          <a:p>
            <a:r>
              <a:rPr lang="en-US" sz="4000" dirty="0" smtClean="0"/>
              <a:t>Trusting Obedience</a:t>
            </a:r>
            <a:endParaRPr lang="en-US" sz="4000" dirty="0"/>
          </a:p>
        </p:txBody>
      </p:sp>
    </p:spTree>
    <p:extLst>
      <p:ext uri="{BB962C8B-B14F-4D97-AF65-F5344CB8AC3E}">
        <p14:creationId xmlns:p14="http://schemas.microsoft.com/office/powerpoint/2010/main" val="3981928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Beyond Suffering…</a:t>
            </a:r>
            <a:endParaRPr lang="en-US" sz="5400" dirty="0"/>
          </a:p>
        </p:txBody>
      </p:sp>
      <p:sp>
        <p:nvSpPr>
          <p:cNvPr id="3" name="Content Placeholder 2"/>
          <p:cNvSpPr>
            <a:spLocks noGrp="1"/>
          </p:cNvSpPr>
          <p:nvPr>
            <p:ph idx="1"/>
          </p:nvPr>
        </p:nvSpPr>
        <p:spPr/>
        <p:txBody>
          <a:bodyPr>
            <a:normAutofit/>
          </a:bodyPr>
          <a:lstStyle/>
          <a:p>
            <a:r>
              <a:rPr lang="en-US" sz="4000" dirty="0" smtClean="0"/>
              <a:t>Is Trusting Obedience</a:t>
            </a:r>
          </a:p>
          <a:p>
            <a:r>
              <a:rPr lang="en-US" sz="4000" dirty="0" smtClean="0"/>
              <a:t>Jesus… the “source of eternal salvation for all who obey Him.”</a:t>
            </a:r>
            <a:endParaRPr lang="en-US" sz="4000" dirty="0"/>
          </a:p>
        </p:txBody>
      </p:sp>
    </p:spTree>
    <p:extLst>
      <p:ext uri="{BB962C8B-B14F-4D97-AF65-F5344CB8AC3E}">
        <p14:creationId xmlns:p14="http://schemas.microsoft.com/office/powerpoint/2010/main" val="1766793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77002"/>
            <a:ext cx="10515600" cy="48126"/>
          </a:xfrm>
        </p:spPr>
        <p:txBody>
          <a:bodyPr>
            <a:normAutofit fontScale="90000"/>
          </a:bodyPr>
          <a:lstStyle/>
          <a:p>
            <a:endParaRPr lang="en-US" dirty="0"/>
          </a:p>
        </p:txBody>
      </p:sp>
      <p:sp>
        <p:nvSpPr>
          <p:cNvPr id="3" name="Content Placeholder 2"/>
          <p:cNvSpPr>
            <a:spLocks noGrp="1"/>
          </p:cNvSpPr>
          <p:nvPr>
            <p:ph idx="1"/>
          </p:nvPr>
        </p:nvSpPr>
        <p:spPr>
          <a:xfrm>
            <a:off x="838200" y="231006"/>
            <a:ext cx="10515600" cy="6468177"/>
          </a:xfrm>
        </p:spPr>
        <p:txBody>
          <a:bodyPr>
            <a:noAutofit/>
          </a:bodyPr>
          <a:lstStyle/>
          <a:p>
            <a:pPr marL="0" indent="0" algn="ctr">
              <a:buNone/>
            </a:pPr>
            <a:r>
              <a:rPr lang="en-US" sz="3600" dirty="0"/>
              <a:t>“Contrast the Grumbling of John 6 to the Groaning in Romans 8. Creation ‘groans’ as in the pains of childbirth, in anticipation of the full birth of the kingdom of God (v.22). Groaning, particularly ‘as in the pains of childbirth is vastly different from grumbling. A woman laboring to bring forth a child groans through her tribulation. The pain is often all-consuming. Nothing exists but the suffering—yet it is not purposeless pain. It is suffering that is headed somewhere—namely, to deliverance in the form of birth: new life.” </a:t>
            </a:r>
            <a:endParaRPr lang="en-US" sz="3600" dirty="0" smtClean="0"/>
          </a:p>
          <a:p>
            <a:pPr marL="0" indent="0" algn="ctr">
              <a:buNone/>
            </a:pPr>
            <a:r>
              <a:rPr lang="en-US" sz="3600" dirty="0" smtClean="0"/>
              <a:t>(Stephanie </a:t>
            </a:r>
            <a:r>
              <a:rPr lang="en-US" sz="3600" dirty="0" err="1" smtClean="0"/>
              <a:t>Lobdell</a:t>
            </a:r>
            <a:r>
              <a:rPr lang="en-US" sz="3600" dirty="0" smtClean="0"/>
              <a:t>, </a:t>
            </a:r>
            <a:r>
              <a:rPr lang="en-US" sz="3600" u="sng" dirty="0" smtClean="0"/>
              <a:t>Sacred Invitation</a:t>
            </a:r>
            <a:r>
              <a:rPr lang="en-US" sz="3600" dirty="0" smtClean="0"/>
              <a:t>, p.98)</a:t>
            </a:r>
            <a:endParaRPr lang="en-US" sz="3600" dirty="0"/>
          </a:p>
        </p:txBody>
      </p:sp>
    </p:spTree>
    <p:extLst>
      <p:ext uri="{BB962C8B-B14F-4D97-AF65-F5344CB8AC3E}">
        <p14:creationId xmlns:p14="http://schemas.microsoft.com/office/powerpoint/2010/main" val="3567299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262"/>
          </a:xfrm>
        </p:spPr>
        <p:txBody>
          <a:bodyPr>
            <a:normAutofit fontScale="90000"/>
          </a:bodyPr>
          <a:lstStyle/>
          <a:p>
            <a:endParaRPr lang="en-US" dirty="0"/>
          </a:p>
        </p:txBody>
      </p:sp>
      <p:sp>
        <p:nvSpPr>
          <p:cNvPr id="3" name="Content Placeholder 2"/>
          <p:cNvSpPr>
            <a:spLocks noGrp="1"/>
          </p:cNvSpPr>
          <p:nvPr>
            <p:ph idx="1"/>
          </p:nvPr>
        </p:nvSpPr>
        <p:spPr>
          <a:xfrm>
            <a:off x="838200" y="654518"/>
            <a:ext cx="10515600" cy="5522445"/>
          </a:xfrm>
        </p:spPr>
        <p:txBody>
          <a:bodyPr>
            <a:normAutofit/>
          </a:bodyPr>
          <a:lstStyle/>
          <a:p>
            <a:pPr marL="0" indent="0" algn="ctr">
              <a:buNone/>
            </a:pPr>
            <a:r>
              <a:rPr lang="en-US" sz="4000" dirty="0"/>
              <a:t>“How different from the stubborn posture of grumbling! The grumbler mutters in discontent about the status quo yet stubbornly refuses to welcome the deliverance of God as it comes…. The grumbler will walk away empty-handed. The groaner will be saved by hope… understanding is far less important than trusting obedience.” </a:t>
            </a:r>
            <a:endParaRPr lang="en-US" sz="4000" dirty="0" smtClean="0"/>
          </a:p>
          <a:p>
            <a:pPr marL="0" indent="0" algn="ctr">
              <a:buNone/>
            </a:pPr>
            <a:r>
              <a:rPr lang="en-US" sz="4000" dirty="0" smtClean="0"/>
              <a:t>(Stephanie </a:t>
            </a:r>
            <a:r>
              <a:rPr lang="en-US" sz="4000" dirty="0" err="1" smtClean="0"/>
              <a:t>Lobdell</a:t>
            </a:r>
            <a:r>
              <a:rPr lang="en-US" sz="4000" dirty="0" smtClean="0"/>
              <a:t>, </a:t>
            </a:r>
            <a:r>
              <a:rPr lang="en-US" sz="4000" u="sng" dirty="0" smtClean="0"/>
              <a:t>Sacred Invitation</a:t>
            </a:r>
            <a:r>
              <a:rPr lang="en-US" sz="4000" dirty="0" smtClean="0"/>
              <a:t>, p.98)</a:t>
            </a:r>
            <a:endParaRPr lang="en-US" sz="4000" dirty="0"/>
          </a:p>
        </p:txBody>
      </p:sp>
    </p:spTree>
    <p:extLst>
      <p:ext uri="{BB962C8B-B14F-4D97-AF65-F5344CB8AC3E}">
        <p14:creationId xmlns:p14="http://schemas.microsoft.com/office/powerpoint/2010/main" val="1193341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 Choice to Make…</a:t>
            </a:r>
            <a:endParaRPr lang="en-US" sz="5400" dirty="0"/>
          </a:p>
        </p:txBody>
      </p:sp>
      <p:sp>
        <p:nvSpPr>
          <p:cNvPr id="3" name="Content Placeholder 2"/>
          <p:cNvSpPr>
            <a:spLocks noGrp="1"/>
          </p:cNvSpPr>
          <p:nvPr>
            <p:ph idx="1"/>
          </p:nvPr>
        </p:nvSpPr>
        <p:spPr/>
        <p:txBody>
          <a:bodyPr>
            <a:normAutofit/>
          </a:bodyPr>
          <a:lstStyle/>
          <a:p>
            <a:r>
              <a:rPr lang="en-US" sz="4000" dirty="0" smtClean="0"/>
              <a:t>Grumbling… but it won’t help</a:t>
            </a:r>
          </a:p>
          <a:p>
            <a:r>
              <a:rPr lang="en-US" sz="4000" dirty="0" smtClean="0"/>
              <a:t>Groaning… longing for God to birth something good</a:t>
            </a:r>
          </a:p>
          <a:p>
            <a:r>
              <a:rPr lang="en-US" sz="4000" dirty="0" smtClean="0"/>
              <a:t>Read Romans </a:t>
            </a:r>
            <a:r>
              <a:rPr lang="en-US" sz="4000" smtClean="0"/>
              <a:t>8:18-28 this week</a:t>
            </a:r>
            <a:endParaRPr lang="en-US" sz="4000" dirty="0" smtClean="0"/>
          </a:p>
          <a:p>
            <a:r>
              <a:rPr lang="en-US" sz="4000" dirty="0" smtClean="0"/>
              <a:t>Romans 8:18 “I consider that our present sufferings are not worth comparing with the glory that will be revealed in us.”</a:t>
            </a:r>
            <a:endParaRPr lang="en-US" sz="4000" dirty="0"/>
          </a:p>
        </p:txBody>
      </p:sp>
    </p:spTree>
    <p:extLst>
      <p:ext uri="{BB962C8B-B14F-4D97-AF65-F5344CB8AC3E}">
        <p14:creationId xmlns:p14="http://schemas.microsoft.com/office/powerpoint/2010/main" val="16444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5389"/>
          </a:xfrm>
        </p:spPr>
        <p:txBody>
          <a:bodyPr>
            <a:normAutofit fontScale="90000"/>
          </a:bodyPr>
          <a:lstStyle/>
          <a:p>
            <a:endParaRPr lang="en-US" dirty="0"/>
          </a:p>
        </p:txBody>
      </p:sp>
      <p:sp>
        <p:nvSpPr>
          <p:cNvPr id="3" name="Content Placeholder 2"/>
          <p:cNvSpPr>
            <a:spLocks noGrp="1"/>
          </p:cNvSpPr>
          <p:nvPr>
            <p:ph idx="1"/>
          </p:nvPr>
        </p:nvSpPr>
        <p:spPr>
          <a:xfrm>
            <a:off x="838200" y="731520"/>
            <a:ext cx="10515600" cy="5445443"/>
          </a:xfrm>
        </p:spPr>
        <p:txBody>
          <a:bodyPr>
            <a:normAutofit/>
          </a:bodyPr>
          <a:lstStyle/>
          <a:p>
            <a:pPr marL="0" indent="0" algn="ctr">
              <a:buNone/>
            </a:pPr>
            <a:r>
              <a:rPr lang="en-US" sz="4000" dirty="0"/>
              <a:t>“I live in a culture and a society where hardly anyone knows the meaning of the word sacrifice, where suffering is something to be avoided at all costs and complained of when it can’t be avoided, and where it is unthinkable that there is anything more important than preserving and extending my life</a:t>
            </a:r>
            <a:r>
              <a:rPr lang="en-US" sz="4000" dirty="0" smtClean="0"/>
              <a:t>.”</a:t>
            </a:r>
          </a:p>
          <a:p>
            <a:pPr marL="0" indent="0" algn="ctr">
              <a:buNone/>
            </a:pPr>
            <a:r>
              <a:rPr lang="en-US" sz="4000" dirty="0" smtClean="0"/>
              <a:t>(Eugene Peterson, </a:t>
            </a:r>
            <a:r>
              <a:rPr lang="en-US" sz="4000" u="sng" dirty="0" smtClean="0"/>
              <a:t>This Hallelujah Banquet</a:t>
            </a:r>
            <a:r>
              <a:rPr lang="en-US" sz="4000" dirty="0" smtClean="0"/>
              <a:t>, p.39)</a:t>
            </a:r>
            <a:endParaRPr lang="en-US" sz="4000" dirty="0"/>
          </a:p>
        </p:txBody>
      </p:sp>
    </p:spTree>
    <p:extLst>
      <p:ext uri="{BB962C8B-B14F-4D97-AF65-F5344CB8AC3E}">
        <p14:creationId xmlns:p14="http://schemas.microsoft.com/office/powerpoint/2010/main" val="247726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p:cNvSpPr>
            <a:spLocks noGrp="1"/>
          </p:cNvSpPr>
          <p:nvPr>
            <p:ph idx="1"/>
          </p:nvPr>
        </p:nvSpPr>
        <p:spPr>
          <a:xfrm>
            <a:off x="838200" y="548640"/>
            <a:ext cx="10515600" cy="5628323"/>
          </a:xfrm>
        </p:spPr>
        <p:txBody>
          <a:bodyPr>
            <a:normAutofit/>
          </a:bodyPr>
          <a:lstStyle/>
          <a:p>
            <a:pPr marL="0" indent="0" algn="ctr">
              <a:buNone/>
            </a:pPr>
            <a:r>
              <a:rPr lang="en-US" sz="4000" dirty="0"/>
              <a:t>“There is nothing like suffering to wreak havoc in your relationship with God. The damage pain does to our relationship with Jesus is often far, far worse than the pain itself…. Pain causes you to pull away from God when you need him most. Your soul withdraws, like a snail into its shell.” </a:t>
            </a:r>
            <a:endParaRPr lang="en-US" sz="4000" dirty="0" smtClean="0"/>
          </a:p>
          <a:p>
            <a:pPr marL="0" indent="0" algn="ctr">
              <a:buNone/>
            </a:pPr>
            <a:r>
              <a:rPr lang="en-US" sz="4000" dirty="0" smtClean="0"/>
              <a:t>(John </a:t>
            </a:r>
            <a:r>
              <a:rPr lang="en-US" sz="4000" dirty="0" err="1" smtClean="0"/>
              <a:t>Eldredge</a:t>
            </a:r>
            <a:r>
              <a:rPr lang="en-US" sz="4000" dirty="0" smtClean="0"/>
              <a:t>, </a:t>
            </a:r>
            <a:r>
              <a:rPr lang="en-US" sz="4000" u="sng" dirty="0" smtClean="0"/>
              <a:t>Restoration Year</a:t>
            </a:r>
            <a:r>
              <a:rPr lang="en-US" sz="4000" dirty="0" smtClean="0"/>
              <a:t>, Feb 15)</a:t>
            </a:r>
            <a:endParaRPr lang="en-US" sz="4000" dirty="0"/>
          </a:p>
        </p:txBody>
      </p:sp>
    </p:spTree>
    <p:extLst>
      <p:ext uri="{BB962C8B-B14F-4D97-AF65-F5344CB8AC3E}">
        <p14:creationId xmlns:p14="http://schemas.microsoft.com/office/powerpoint/2010/main" val="313240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012"/>
          </a:xfrm>
        </p:spPr>
        <p:txBody>
          <a:bodyPr>
            <a:normAutofit fontScale="90000"/>
          </a:bodyPr>
          <a:lstStyle/>
          <a:p>
            <a:endParaRPr lang="en-US" dirty="0"/>
          </a:p>
        </p:txBody>
      </p:sp>
      <p:sp>
        <p:nvSpPr>
          <p:cNvPr id="3" name="Content Placeholder 2"/>
          <p:cNvSpPr>
            <a:spLocks noGrp="1"/>
          </p:cNvSpPr>
          <p:nvPr>
            <p:ph idx="1"/>
          </p:nvPr>
        </p:nvSpPr>
        <p:spPr>
          <a:xfrm>
            <a:off x="838200" y="548640"/>
            <a:ext cx="10515600" cy="5628323"/>
          </a:xfrm>
        </p:spPr>
        <p:txBody>
          <a:bodyPr>
            <a:normAutofit/>
          </a:bodyPr>
          <a:lstStyle/>
          <a:p>
            <a:pPr marL="0" indent="0" algn="ctr">
              <a:buNone/>
            </a:pPr>
            <a:r>
              <a:rPr lang="en-US" sz="4000" dirty="0"/>
              <a:t>“When the church amplifies stories of healing and overcoming without also elevating stories of sustaining grace, she is not adequately forming souls to hold on to hope. If the majority of stories we hear are tales of triumph, we will question the worth of our stories when healing doesn’t come. God, in his wisdom, in his hidden purposes, allows some of our suffering to linger</a:t>
            </a:r>
            <a:r>
              <a:rPr lang="en-US" sz="4000" dirty="0" smtClean="0"/>
              <a:t>.”</a:t>
            </a:r>
          </a:p>
          <a:p>
            <a:pPr marL="0" indent="0" algn="ctr">
              <a:buNone/>
            </a:pPr>
            <a:r>
              <a:rPr lang="en-US" sz="4000" dirty="0" smtClean="0"/>
              <a:t>(KJ Ramsey, </a:t>
            </a:r>
            <a:r>
              <a:rPr lang="en-US" sz="4000" u="sng" dirty="0" smtClean="0"/>
              <a:t>This Too Shall Last</a:t>
            </a:r>
            <a:r>
              <a:rPr lang="en-US" sz="4000" dirty="0" smtClean="0"/>
              <a:t>, pp.184-185)</a:t>
            </a:r>
            <a:endParaRPr lang="en-US" sz="4000" dirty="0"/>
          </a:p>
        </p:txBody>
      </p:sp>
    </p:spTree>
    <p:extLst>
      <p:ext uri="{BB962C8B-B14F-4D97-AF65-F5344CB8AC3E}">
        <p14:creationId xmlns:p14="http://schemas.microsoft.com/office/powerpoint/2010/main" val="3187762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a:t>
            </a:r>
            <a:endParaRPr lang="en-US" sz="5400" dirty="0"/>
          </a:p>
        </p:txBody>
      </p:sp>
      <p:sp>
        <p:nvSpPr>
          <p:cNvPr id="3" name="Content Placeholder 2"/>
          <p:cNvSpPr>
            <a:spLocks noGrp="1"/>
          </p:cNvSpPr>
          <p:nvPr>
            <p:ph idx="1"/>
          </p:nvPr>
        </p:nvSpPr>
        <p:spPr/>
        <p:txBody>
          <a:bodyPr>
            <a:normAutofit/>
          </a:bodyPr>
          <a:lstStyle/>
          <a:p>
            <a:r>
              <a:rPr lang="en-US" sz="4000" dirty="0" smtClean="0"/>
              <a:t>Unique</a:t>
            </a:r>
          </a:p>
          <a:p>
            <a:r>
              <a:rPr lang="en-US" sz="4000" dirty="0" smtClean="0"/>
              <a:t>Highlights Old Testament practices… Supremacy of Christ</a:t>
            </a:r>
          </a:p>
          <a:p>
            <a:r>
              <a:rPr lang="en-US" sz="4000" dirty="0" smtClean="0"/>
              <a:t>Hebrews 5:2 Priests are “able to deal gently with those who are ignorant and are going astray, since he himself is subject to weakness.”</a:t>
            </a:r>
            <a:endParaRPr lang="en-US" sz="4000" dirty="0"/>
          </a:p>
        </p:txBody>
      </p:sp>
    </p:spTree>
    <p:extLst>
      <p:ext uri="{BB962C8B-B14F-4D97-AF65-F5344CB8AC3E}">
        <p14:creationId xmlns:p14="http://schemas.microsoft.com/office/powerpoint/2010/main" val="3662271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5:5-6</a:t>
            </a:r>
            <a:endParaRPr lang="en-US" sz="5400" dirty="0"/>
          </a:p>
        </p:txBody>
      </p:sp>
      <p:sp>
        <p:nvSpPr>
          <p:cNvPr id="3" name="Content Placeholder 2"/>
          <p:cNvSpPr>
            <a:spLocks noGrp="1"/>
          </p:cNvSpPr>
          <p:nvPr>
            <p:ph idx="1"/>
          </p:nvPr>
        </p:nvSpPr>
        <p:spPr/>
        <p:txBody>
          <a:bodyPr>
            <a:noAutofit/>
          </a:bodyPr>
          <a:lstStyle/>
          <a:p>
            <a:pPr marL="0" indent="0">
              <a:buNone/>
            </a:pPr>
            <a:r>
              <a:rPr lang="en-US" sz="4000" b="1" baseline="30000" dirty="0"/>
              <a:t>5 </a:t>
            </a:r>
            <a:r>
              <a:rPr lang="en-US" sz="4000" dirty="0"/>
              <a:t>In the same way, Christ did not take on himself the glory of becoming a high priest. But God said to him</a:t>
            </a:r>
            <a:r>
              <a:rPr lang="en-US" sz="4000" dirty="0" smtClean="0"/>
              <a:t>, “</a:t>
            </a:r>
            <a:r>
              <a:rPr lang="en-US" sz="4000" dirty="0"/>
              <a:t>You are my </a:t>
            </a:r>
            <a:r>
              <a:rPr lang="en-US" sz="4000" dirty="0" smtClean="0"/>
              <a:t>Son; today </a:t>
            </a:r>
            <a:r>
              <a:rPr lang="en-US" sz="4000" dirty="0"/>
              <a:t>I have become your Father</a:t>
            </a:r>
            <a:r>
              <a:rPr lang="en-US" sz="4000" dirty="0" smtClean="0"/>
              <a:t>.”</a:t>
            </a:r>
            <a:endParaRPr lang="en-US" sz="4000" dirty="0"/>
          </a:p>
          <a:p>
            <a:pPr marL="0" indent="0">
              <a:buNone/>
            </a:pPr>
            <a:r>
              <a:rPr lang="en-US" sz="4000" b="1" baseline="30000" dirty="0"/>
              <a:t>6 </a:t>
            </a:r>
            <a:r>
              <a:rPr lang="en-US" sz="4000" dirty="0"/>
              <a:t>And he says in another place</a:t>
            </a:r>
            <a:r>
              <a:rPr lang="en-US" sz="4000" dirty="0" smtClean="0"/>
              <a:t>, “</a:t>
            </a:r>
            <a:r>
              <a:rPr lang="en-US" sz="4000" dirty="0"/>
              <a:t>You are a priest </a:t>
            </a:r>
            <a:r>
              <a:rPr lang="en-US" sz="4000" dirty="0" smtClean="0"/>
              <a:t>forever, in </a:t>
            </a:r>
            <a:r>
              <a:rPr lang="en-US" sz="4000" dirty="0"/>
              <a:t>the order of Melchizedek.”</a:t>
            </a:r>
          </a:p>
        </p:txBody>
      </p:sp>
    </p:spTree>
    <p:extLst>
      <p:ext uri="{BB962C8B-B14F-4D97-AF65-F5344CB8AC3E}">
        <p14:creationId xmlns:p14="http://schemas.microsoft.com/office/powerpoint/2010/main" val="123097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5:7-8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7 </a:t>
            </a:r>
            <a:r>
              <a:rPr lang="en-US" sz="4000" dirty="0"/>
              <a:t>During the days of Jesus’ life on earth, he offered up prayers and petitions with fervent cries and tears to the one who could save him from death, and he was heard because of his reverent submission. </a:t>
            </a:r>
            <a:endParaRPr lang="en-US" sz="4000" dirty="0" smtClean="0"/>
          </a:p>
          <a:p>
            <a:pPr marL="0" indent="0">
              <a:buNone/>
            </a:pPr>
            <a:r>
              <a:rPr lang="en-US" sz="4000" b="1" baseline="30000" dirty="0" smtClean="0"/>
              <a:t>8</a:t>
            </a:r>
            <a:r>
              <a:rPr lang="en-US" sz="4000" b="1" baseline="30000" dirty="0"/>
              <a:t> </a:t>
            </a:r>
            <a:r>
              <a:rPr lang="en-US" sz="4000" dirty="0"/>
              <a:t>Son though he was, he learned obedience from what he suffered</a:t>
            </a:r>
          </a:p>
        </p:txBody>
      </p:sp>
    </p:spTree>
    <p:extLst>
      <p:ext uri="{BB962C8B-B14F-4D97-AF65-F5344CB8AC3E}">
        <p14:creationId xmlns:p14="http://schemas.microsoft.com/office/powerpoint/2010/main" val="2449839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5:9-10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9 </a:t>
            </a:r>
            <a:r>
              <a:rPr lang="en-US" sz="4000" dirty="0"/>
              <a:t>and, once made perfect, he became the source of eternal salvation for all who obey him </a:t>
            </a:r>
            <a:endParaRPr lang="en-US" sz="4000" dirty="0" smtClean="0"/>
          </a:p>
          <a:p>
            <a:pPr marL="0" indent="0">
              <a:buNone/>
            </a:pPr>
            <a:r>
              <a:rPr lang="en-US" sz="4000" b="1" baseline="30000" dirty="0" smtClean="0"/>
              <a:t>10</a:t>
            </a:r>
            <a:r>
              <a:rPr lang="en-US" sz="4000" b="1" baseline="30000" dirty="0"/>
              <a:t> </a:t>
            </a:r>
            <a:r>
              <a:rPr lang="en-US" sz="4000" dirty="0"/>
              <a:t>and was designated by God to be high priest in the order of Melchizedek.</a:t>
            </a:r>
          </a:p>
        </p:txBody>
      </p:sp>
    </p:spTree>
    <p:extLst>
      <p:ext uri="{BB962C8B-B14F-4D97-AF65-F5344CB8AC3E}">
        <p14:creationId xmlns:p14="http://schemas.microsoft.com/office/powerpoint/2010/main" val="2136659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Hebrews 2:17-18</a:t>
            </a:r>
            <a:endParaRPr lang="en-US" sz="5400" dirty="0"/>
          </a:p>
        </p:txBody>
      </p:sp>
      <p:sp>
        <p:nvSpPr>
          <p:cNvPr id="3" name="Content Placeholder 2"/>
          <p:cNvSpPr>
            <a:spLocks noGrp="1"/>
          </p:cNvSpPr>
          <p:nvPr>
            <p:ph idx="1"/>
          </p:nvPr>
        </p:nvSpPr>
        <p:spPr>
          <a:xfrm>
            <a:off x="838200" y="1588168"/>
            <a:ext cx="10515600" cy="4588795"/>
          </a:xfrm>
        </p:spPr>
        <p:txBody>
          <a:bodyPr>
            <a:noAutofit/>
          </a:bodyPr>
          <a:lstStyle/>
          <a:p>
            <a:pPr marL="0" indent="0">
              <a:buNone/>
            </a:pPr>
            <a:r>
              <a:rPr lang="en-US" sz="4000" b="1" baseline="30000" dirty="0"/>
              <a:t>17 </a:t>
            </a:r>
            <a:r>
              <a:rPr lang="en-US" sz="4000" dirty="0"/>
              <a:t>For this reason he had to be made like them</a:t>
            </a:r>
            <a:r>
              <a:rPr lang="en-US" sz="4000" dirty="0" smtClean="0"/>
              <a:t>,</a:t>
            </a:r>
            <a:r>
              <a:rPr lang="en-US" sz="4000" dirty="0"/>
              <a:t> fully human in every way, in order that he might become a merciful and faithful high priest in service to God, and that he might make atonement for the sins of the people. </a:t>
            </a:r>
            <a:endParaRPr lang="en-US" sz="4000" dirty="0" smtClean="0"/>
          </a:p>
          <a:p>
            <a:pPr marL="0" indent="0">
              <a:buNone/>
            </a:pPr>
            <a:r>
              <a:rPr lang="en-US" sz="4000" b="1" baseline="30000" dirty="0" smtClean="0"/>
              <a:t>18</a:t>
            </a:r>
            <a:r>
              <a:rPr lang="en-US" sz="4000" b="1" baseline="30000" dirty="0"/>
              <a:t> </a:t>
            </a:r>
            <a:r>
              <a:rPr lang="en-US" sz="4000" dirty="0"/>
              <a:t>Because he himself suffered when he was tempted, he is able to help those who are being tempted.</a:t>
            </a:r>
          </a:p>
        </p:txBody>
      </p:sp>
    </p:spTree>
    <p:extLst>
      <p:ext uri="{BB962C8B-B14F-4D97-AF65-F5344CB8AC3E}">
        <p14:creationId xmlns:p14="http://schemas.microsoft.com/office/powerpoint/2010/main" val="14145013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651</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Beyond Suffering</vt:lpstr>
      <vt:lpstr>PowerPoint Presentation</vt:lpstr>
      <vt:lpstr>PowerPoint Presentation</vt:lpstr>
      <vt:lpstr>PowerPoint Presentation</vt:lpstr>
      <vt:lpstr>Hebrews</vt:lpstr>
      <vt:lpstr>Hebrews 5:5-6</vt:lpstr>
      <vt:lpstr>Hebrews 5:7-8</vt:lpstr>
      <vt:lpstr>Hebrews 5:9-10</vt:lpstr>
      <vt:lpstr>Hebrews 2:17-18</vt:lpstr>
      <vt:lpstr>Hebrews 4:14-16</vt:lpstr>
      <vt:lpstr>Jesus our Priest</vt:lpstr>
      <vt:lpstr>Hebrews 5:7</vt:lpstr>
      <vt:lpstr>Hebrews 5:8</vt:lpstr>
      <vt:lpstr>What can be learned through suffering?</vt:lpstr>
      <vt:lpstr>Beyond Suffering…</vt:lpstr>
      <vt:lpstr>PowerPoint Presentation</vt:lpstr>
      <vt:lpstr>PowerPoint Presentation</vt:lpstr>
      <vt:lpstr>A Choice to Make…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Suffering</dc:title>
  <dc:creator>Gary Reiss</dc:creator>
  <cp:lastModifiedBy>Gary Reiss</cp:lastModifiedBy>
  <cp:revision>5</cp:revision>
  <cp:lastPrinted>2021-03-18T16:22:56Z</cp:lastPrinted>
  <dcterms:created xsi:type="dcterms:W3CDTF">2021-03-18T15:50:42Z</dcterms:created>
  <dcterms:modified xsi:type="dcterms:W3CDTF">2021-03-18T16:28:30Z</dcterms:modified>
</cp:coreProperties>
</file>